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62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27939-BD26-4D98-B78B-E4CB4A50CE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6C26C9-D1CA-4F22-9EDF-267C6B2B1A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DF339-6456-4174-8130-3C3DCA236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E440-E007-41A6-9CCB-152EE4C8D93A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8C91D-1CA2-4EE0-9439-6F0720F6F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10611-3C27-47C7-84BA-640D2299F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97BD-980D-465E-BFD8-A103991581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716790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C670E-E1AF-4A1E-A12C-0BD554F1D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D9754E-C764-4153-99E2-5AA254E03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79EFF-1BBA-466A-B8BA-83E79BC79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E440-E007-41A6-9CCB-152EE4C8D93A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D39C49-FEB8-47DD-B1D9-6B0A0F153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6A85-30E1-42F9-8358-B9DDD714B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97BD-980D-465E-BFD8-A103991581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829172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DC58EE-9D23-49DD-A4E3-B547A91A40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E5B1C8-6048-46C4-9AD3-D47E78026C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BB66F-3E0A-4389-8133-0A90AE3B0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E440-E007-41A6-9CCB-152EE4C8D93A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DF31E1-03F4-4861-98A1-9360B6338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E6940-1B20-4AB7-A69B-E39214830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97BD-980D-465E-BFD8-A103991581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75068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E08E8-8537-4A72-86C5-5228E62FD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5E5E2-517D-4070-8DEA-3D9BEBEE7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574C1B-389B-4936-B452-CF2174B3E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E440-E007-41A6-9CCB-152EE4C8D93A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B1AB4-5C25-472E-AC25-F8BBA4B2D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0ED41C-2EB3-46B0-9DEC-6F48F701E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97BD-980D-465E-BFD8-A103991581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0746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0D2F7-071D-44BB-A1AF-16CB75EB4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630B5A-07BD-4370-B804-4F9AAE28A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BACE9F-621C-4736-99F1-80F70C1A4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E440-E007-41A6-9CCB-152EE4C8D93A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16CC6-E9B7-47C0-9552-8C5A4F0F2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AD841F-A17D-4053-A2CE-3AA2D25BE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97BD-980D-465E-BFD8-A103991581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3889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744E0-3E62-4CF3-9F70-749C7DDAF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C7879-D76E-45A8-B402-3965CA015D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529B20-730C-4976-8E83-42675765D9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C3270C-6285-413D-8657-4A85FAEE1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E440-E007-41A6-9CCB-152EE4C8D93A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50677A-3884-4FE1-95D5-B2730D015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F287DD-EFA6-4A02-B61C-EA7673B14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97BD-980D-465E-BFD8-A103991581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08438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25514-7410-4545-B6B9-37DE68458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A713C7-FE67-4A93-970D-21FEB6E91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73AE93-C06C-4E7F-883E-192AA79C6E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AB054E4-45BE-47D3-9B8F-F0FC46AAD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AD35D5-7BAE-4A07-AB8F-01AB0C3074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14E741-FD35-4347-A4CD-00D22BA8AE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E440-E007-41A6-9CCB-152EE4C8D93A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EE1667-768B-462E-AF52-96F91905E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4735FA-4CAF-4B85-9E7E-C3D99BDD5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97BD-980D-465E-BFD8-A103991581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86118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9B4F4-52DD-4C82-9C37-0B30EA514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02A5413-1834-4EFE-8FAA-E8EFF0B92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E440-E007-41A6-9CCB-152EE4C8D93A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96DFC1-A345-413C-8980-1FC5F3E36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CC8502-7F7B-41E4-9F7A-5C6945480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97BD-980D-465E-BFD8-A103991581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842043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768888-1699-4E2C-86CA-BBA987A8B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E440-E007-41A6-9CCB-152EE4C8D93A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2144D22-DF74-4EEF-80EB-0A7A3F9ED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BAF4B4-E833-4C9E-A15F-3CA85E175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97BD-980D-465E-BFD8-A103991581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484602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4E61F8-B24C-450A-8034-CB25B0A467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B6FC0-4547-4296-B0A9-A4F1658A0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ED6DFC-41E2-4D65-A3E7-706E5DA1FE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0F03E-5922-402D-9DA2-C10DE034D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E440-E007-41A6-9CCB-152EE4C8D93A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F4D0BE-9FED-4394-B033-E52E8B725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DE608-F707-4D78-B881-FA96F5425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97BD-980D-465E-BFD8-A103991581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26281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5B2BF-03C3-4F81-BE04-E3697A37D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CE99C9-C659-4E1C-8CA1-C26FE969A3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F1FA0C-77DB-4D8B-9154-169A90106D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114EA2-11AA-4EAF-8CE4-3C78A844D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CE440-E007-41A6-9CCB-152EE4C8D93A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09C7BF-7C82-43FD-AFB3-C6BA77981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A8B86B-A5D9-4411-94AC-BF57A010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297BD-980D-465E-BFD8-A103991581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2861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5051C6C-B11B-4096-9162-60AE2B22C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B7CECA-5F6E-4B9C-B76E-55F3FCFB6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FD101B-3B78-430A-878D-958F988879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CE440-E007-41A6-9CCB-152EE4C8D93A}" type="datetimeFigureOut">
              <a:rPr lang="en-NZ" smtClean="0"/>
              <a:t>15/04/2019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76F8E-7192-425C-8808-BA5BACEFD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4A428-0C35-4FD1-939B-3038EA1EC3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297BD-980D-465E-BFD8-A10399158176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1140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13" Type="http://schemas.openxmlformats.org/officeDocument/2006/relationships/image" Target="../media/image41.png"/><Relationship Id="rId18" Type="http://schemas.openxmlformats.org/officeDocument/2006/relationships/image" Target="../media/image4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12" Type="http://schemas.openxmlformats.org/officeDocument/2006/relationships/image" Target="../media/image40.png"/><Relationship Id="rId17" Type="http://schemas.openxmlformats.org/officeDocument/2006/relationships/image" Target="../media/image45.png"/><Relationship Id="rId2" Type="http://schemas.openxmlformats.org/officeDocument/2006/relationships/image" Target="../media/image30.png"/><Relationship Id="rId16" Type="http://schemas.openxmlformats.org/officeDocument/2006/relationships/image" Target="../media/image4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4.png"/><Relationship Id="rId11" Type="http://schemas.openxmlformats.org/officeDocument/2006/relationships/image" Target="../media/image39.png"/><Relationship Id="rId5" Type="http://schemas.openxmlformats.org/officeDocument/2006/relationships/image" Target="../media/image33.png"/><Relationship Id="rId15" Type="http://schemas.openxmlformats.org/officeDocument/2006/relationships/image" Target="../media/image43.png"/><Relationship Id="rId10" Type="http://schemas.openxmlformats.org/officeDocument/2006/relationships/image" Target="../media/image38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Relationship Id="rId14" Type="http://schemas.openxmlformats.org/officeDocument/2006/relationships/image" Target="../media/image4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image" Target="../media/image50.png"/><Relationship Id="rId7" Type="http://schemas.openxmlformats.org/officeDocument/2006/relationships/image" Target="../media/image54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3.png"/><Relationship Id="rId11" Type="http://schemas.openxmlformats.org/officeDocument/2006/relationships/image" Target="../media/image58.png"/><Relationship Id="rId5" Type="http://schemas.openxmlformats.org/officeDocument/2006/relationships/image" Target="../media/image52.png"/><Relationship Id="rId10" Type="http://schemas.openxmlformats.org/officeDocument/2006/relationships/image" Target="../media/image57.png"/><Relationship Id="rId4" Type="http://schemas.openxmlformats.org/officeDocument/2006/relationships/image" Target="../media/image51.png"/><Relationship Id="rId9" Type="http://schemas.openxmlformats.org/officeDocument/2006/relationships/image" Target="../media/image5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30C52-7B42-4BFA-A7C8-718A11F3E6A1}"/>
                  </a:ext>
                </a:extLst>
              </p:cNvPr>
              <p:cNvSpPr txBox="1"/>
              <p:nvPr/>
            </p:nvSpPr>
            <p:spPr>
              <a:xfrm>
                <a:off x="3425483" y="3580226"/>
                <a:ext cx="4768948" cy="10411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8= </m:t>
                      </m:r>
                      <m:f>
                        <m:fPr>
                          <m:ctrlPr>
                            <a:rPr lang="en-NZ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n-NZ" sz="3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NZ" sz="36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30C52-7B42-4BFA-A7C8-718A11F3E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483" y="3580226"/>
                <a:ext cx="4768948" cy="104111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9CDA752D-2E04-42F8-ABCD-1FB57CE381EE}"/>
              </a:ext>
            </a:extLst>
          </p:cNvPr>
          <p:cNvSpPr/>
          <p:nvPr/>
        </p:nvSpPr>
        <p:spPr>
          <a:xfrm>
            <a:off x="2475914" y="1562999"/>
            <a:ext cx="8187397" cy="717452"/>
          </a:xfrm>
          <a:prstGeom prst="rect">
            <a:avLst/>
          </a:prstGeom>
          <a:solidFill>
            <a:schemeClr val="bg1"/>
          </a:solidFill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9D3CFE-1EB6-445E-A9D8-56D38E44BBFC}"/>
                  </a:ext>
                </a:extLst>
              </p:cNvPr>
              <p:cNvSpPr txBox="1"/>
              <p:nvPr/>
            </p:nvSpPr>
            <p:spPr>
              <a:xfrm>
                <a:off x="6154615" y="2349414"/>
                <a:ext cx="82999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40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NZ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9D3CFE-1EB6-445E-A9D8-56D38E44B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615" y="2349414"/>
                <a:ext cx="82999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77D65E96-6097-4BF1-B9FC-77FDF0F8B72A}"/>
              </a:ext>
            </a:extLst>
          </p:cNvPr>
          <p:cNvGrpSpPr/>
          <p:nvPr/>
        </p:nvGrpSpPr>
        <p:grpSpPr>
          <a:xfrm>
            <a:off x="2475914" y="1566971"/>
            <a:ext cx="2729132" cy="711994"/>
            <a:chOff x="696351" y="314360"/>
            <a:chExt cx="2729132" cy="745163"/>
          </a:xfrm>
          <a:solidFill>
            <a:schemeClr val="bg1">
              <a:lumMod val="7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CA2048A-EBC4-4980-927D-E0F5FCB9FF62}"/>
                </a:ext>
              </a:extLst>
            </p:cNvPr>
            <p:cNvSpPr/>
            <p:nvPr/>
          </p:nvSpPr>
          <p:spPr>
            <a:xfrm>
              <a:off x="696351" y="314360"/>
              <a:ext cx="2729132" cy="745163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5E82A77-0BB4-4D7B-B77F-55E96E509492}"/>
                    </a:ext>
                  </a:extLst>
                </p:cNvPr>
                <p:cNvSpPr txBox="1"/>
                <p:nvPr/>
              </p:nvSpPr>
              <p:spPr>
                <a:xfrm>
                  <a:off x="1702191" y="324679"/>
                  <a:ext cx="717452" cy="724814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2400" b="0" dirty="0"/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5E82A77-0BB4-4D7B-B77F-55E96E5094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2191" y="324679"/>
                  <a:ext cx="717452" cy="724814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906493-3D4B-494D-BCF2-A0835D3C7F3B}"/>
                  </a:ext>
                </a:extLst>
              </p:cNvPr>
              <p:cNvSpPr txBox="1"/>
              <p:nvPr/>
            </p:nvSpPr>
            <p:spPr>
              <a:xfrm>
                <a:off x="3425483" y="4879236"/>
                <a:ext cx="47689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906493-3D4B-494D-BCF2-A0835D3C7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483" y="4879236"/>
                <a:ext cx="476894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C0472DAF-1786-4224-8987-8FDC9C86ACA2}"/>
              </a:ext>
            </a:extLst>
          </p:cNvPr>
          <p:cNvSpPr txBox="1"/>
          <p:nvPr/>
        </p:nvSpPr>
        <p:spPr>
          <a:xfrm>
            <a:off x="7772400" y="4819433"/>
            <a:ext cx="36505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</a:rPr>
              <a:t>Multiply both sides by three.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B5C4781-858B-4022-969C-E5D34688886B}"/>
              </a:ext>
            </a:extLst>
          </p:cNvPr>
          <p:cNvGrpSpPr/>
          <p:nvPr/>
        </p:nvGrpSpPr>
        <p:grpSpPr>
          <a:xfrm>
            <a:off x="2475914" y="842296"/>
            <a:ext cx="2729132" cy="717452"/>
            <a:chOff x="2475914" y="2283467"/>
            <a:chExt cx="2729132" cy="71745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D3CFBCA-FA67-4ED0-AF3A-0CFE5EAAD58C}"/>
                </a:ext>
              </a:extLst>
            </p:cNvPr>
            <p:cNvSpPr/>
            <p:nvPr/>
          </p:nvSpPr>
          <p:spPr>
            <a:xfrm>
              <a:off x="2475914" y="2283467"/>
              <a:ext cx="2729132" cy="7174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73EF095-2323-4DA5-A8B9-B3193F9A3E69}"/>
                    </a:ext>
                  </a:extLst>
                </p:cNvPr>
                <p:cNvSpPr txBox="1"/>
                <p:nvPr/>
              </p:nvSpPr>
              <p:spPr>
                <a:xfrm>
                  <a:off x="3425483" y="2349805"/>
                  <a:ext cx="829994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73EF095-2323-4DA5-A8B9-B3193F9A3E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5483" y="2349805"/>
                  <a:ext cx="829994" cy="58477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E277FF3-9073-4F19-8218-E71CD62E9799}"/>
              </a:ext>
            </a:extLst>
          </p:cNvPr>
          <p:cNvGrpSpPr/>
          <p:nvPr/>
        </p:nvGrpSpPr>
        <p:grpSpPr>
          <a:xfrm>
            <a:off x="5205047" y="848029"/>
            <a:ext cx="2729132" cy="717452"/>
            <a:chOff x="2475914" y="2283467"/>
            <a:chExt cx="2729132" cy="717452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397F87B-026D-4553-887E-BEC9775E94E7}"/>
                </a:ext>
              </a:extLst>
            </p:cNvPr>
            <p:cNvSpPr/>
            <p:nvPr/>
          </p:nvSpPr>
          <p:spPr>
            <a:xfrm>
              <a:off x="2475914" y="2283467"/>
              <a:ext cx="2729132" cy="7174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CE2A0781-A6DF-4A9A-A509-15078CD00F20}"/>
                    </a:ext>
                  </a:extLst>
                </p:cNvPr>
                <p:cNvSpPr txBox="1"/>
                <p:nvPr/>
              </p:nvSpPr>
              <p:spPr>
                <a:xfrm>
                  <a:off x="3425483" y="2349805"/>
                  <a:ext cx="829994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CE2A0781-A6DF-4A9A-A509-15078CD00F2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5483" y="2349805"/>
                  <a:ext cx="829994" cy="58477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55F4BFC-236A-459E-B610-5D7A6BBFF10C}"/>
              </a:ext>
            </a:extLst>
          </p:cNvPr>
          <p:cNvGrpSpPr/>
          <p:nvPr/>
        </p:nvGrpSpPr>
        <p:grpSpPr>
          <a:xfrm>
            <a:off x="7934179" y="844011"/>
            <a:ext cx="2729132" cy="717452"/>
            <a:chOff x="2475914" y="2283467"/>
            <a:chExt cx="2729132" cy="717452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43964C5-5716-49C2-86B5-97A6E07DF63F}"/>
                </a:ext>
              </a:extLst>
            </p:cNvPr>
            <p:cNvSpPr/>
            <p:nvPr/>
          </p:nvSpPr>
          <p:spPr>
            <a:xfrm>
              <a:off x="2475914" y="2283467"/>
              <a:ext cx="2729132" cy="7174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7B5128A-D54E-432B-9290-A13E03C25876}"/>
                    </a:ext>
                  </a:extLst>
                </p:cNvPr>
                <p:cNvSpPr txBox="1"/>
                <p:nvPr/>
              </p:nvSpPr>
              <p:spPr>
                <a:xfrm>
                  <a:off x="3425483" y="2349805"/>
                  <a:ext cx="829994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B7B5128A-D54E-432B-9290-A13E03C2587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25483" y="2349805"/>
                  <a:ext cx="829994" cy="58477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89B4A38E-03C2-4599-A1B7-80AC64E69A06}"/>
              </a:ext>
            </a:extLst>
          </p:cNvPr>
          <p:cNvGrpSpPr/>
          <p:nvPr/>
        </p:nvGrpSpPr>
        <p:grpSpPr>
          <a:xfrm>
            <a:off x="5205046" y="1563768"/>
            <a:ext cx="2729132" cy="715474"/>
            <a:chOff x="696351" y="314360"/>
            <a:chExt cx="2729132" cy="748805"/>
          </a:xfrm>
          <a:solidFill>
            <a:schemeClr val="bg1">
              <a:lumMod val="75000"/>
            </a:schemeClr>
          </a:solidFill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21A9A5C0-FF5E-4952-BB81-B94EA419C0CC}"/>
                </a:ext>
              </a:extLst>
            </p:cNvPr>
            <p:cNvSpPr/>
            <p:nvPr/>
          </p:nvSpPr>
          <p:spPr>
            <a:xfrm>
              <a:off x="696351" y="314360"/>
              <a:ext cx="2729132" cy="745163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37C681EB-B075-4077-9AB6-BA71695C4DD5}"/>
                    </a:ext>
                  </a:extLst>
                </p:cNvPr>
                <p:cNvSpPr txBox="1"/>
                <p:nvPr/>
              </p:nvSpPr>
              <p:spPr>
                <a:xfrm>
                  <a:off x="1702191" y="338351"/>
                  <a:ext cx="717452" cy="724814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2400" b="0" dirty="0"/>
                </a:p>
              </p:txBody>
            </p:sp>
          </mc:Choice>
          <mc:Fallback>
            <p:sp>
              <p:nvSpPr>
                <p:cNvPr id="22" name="TextBox 21">
                  <a:extLst>
                    <a:ext uri="{FF2B5EF4-FFF2-40B4-BE49-F238E27FC236}">
                      <a16:creationId xmlns:a16="http://schemas.microsoft.com/office/drawing/2014/main" id="{37C681EB-B075-4077-9AB6-BA71695C4DD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2191" y="338351"/>
                  <a:ext cx="717452" cy="724814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F44CE28-506A-42FC-899D-269D5B70F6B1}"/>
              </a:ext>
            </a:extLst>
          </p:cNvPr>
          <p:cNvGrpSpPr/>
          <p:nvPr/>
        </p:nvGrpSpPr>
        <p:grpSpPr>
          <a:xfrm>
            <a:off x="7934178" y="1575301"/>
            <a:ext cx="2729132" cy="711994"/>
            <a:chOff x="696351" y="314360"/>
            <a:chExt cx="2729132" cy="745163"/>
          </a:xfrm>
          <a:solidFill>
            <a:schemeClr val="bg1">
              <a:lumMod val="75000"/>
            </a:schemeClr>
          </a:solidFill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378D75D-F74B-4C6B-B213-5273D72015AA}"/>
                </a:ext>
              </a:extLst>
            </p:cNvPr>
            <p:cNvSpPr/>
            <p:nvPr/>
          </p:nvSpPr>
          <p:spPr>
            <a:xfrm>
              <a:off x="696351" y="314360"/>
              <a:ext cx="2729132" cy="745163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6F178E75-B661-4022-953A-4F1E26F95C1C}"/>
                    </a:ext>
                  </a:extLst>
                </p:cNvPr>
                <p:cNvSpPr txBox="1"/>
                <p:nvPr/>
              </p:nvSpPr>
              <p:spPr>
                <a:xfrm>
                  <a:off x="1702191" y="324679"/>
                  <a:ext cx="717452" cy="724814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oMath>
                    </m:oMathPara>
                  </a14:m>
                  <a:endParaRPr lang="en-NZ" sz="2400" b="0" dirty="0"/>
                </a:p>
              </p:txBody>
            </p:sp>
          </mc:Choice>
          <mc:Fallback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6F178E75-B661-4022-953A-4F1E26F95C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02191" y="324679"/>
                  <a:ext cx="717452" cy="724814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6FC3AE8-F179-4E62-919A-280393A844CC}"/>
              </a:ext>
            </a:extLst>
          </p:cNvPr>
          <p:cNvGrpSpPr/>
          <p:nvPr/>
        </p:nvGrpSpPr>
        <p:grpSpPr>
          <a:xfrm>
            <a:off x="2475913" y="839045"/>
            <a:ext cx="8187397" cy="717452"/>
            <a:chOff x="2410600" y="2786340"/>
            <a:chExt cx="8187397" cy="717452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916C543-476C-4F79-957E-4521040E2117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92AFBD75-123F-4936-9D78-9B4C6AFFBBA0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92AFBD75-123F-4936-9D78-9B4C6AFFBB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584775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00C8CB4-E550-4EB5-8FEA-CE461DFE850E}"/>
              </a:ext>
            </a:extLst>
          </p:cNvPr>
          <p:cNvGrpSpPr/>
          <p:nvPr/>
        </p:nvGrpSpPr>
        <p:grpSpPr>
          <a:xfrm>
            <a:off x="2482611" y="1553354"/>
            <a:ext cx="8187397" cy="717452"/>
            <a:chOff x="2410600" y="2786340"/>
            <a:chExt cx="8187397" cy="717452"/>
          </a:xfrm>
          <a:solidFill>
            <a:schemeClr val="bg1">
              <a:lumMod val="65000"/>
            </a:schemeClr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BD2ECAA-C5FB-48AB-B14B-AABB3689EBF9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032023B-EAC8-471F-B12E-F445B7761DCA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58477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032023B-EAC8-471F-B12E-F445B7761D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584775"/>
                </a:xfrm>
                <a:prstGeom prst="rect">
                  <a:avLst/>
                </a:prstGeom>
                <a:blipFill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9689708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9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40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5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7000"/>
                            </p:stCondLst>
                            <p:childTnLst>
                              <p:par>
                                <p:cTn id="40" presetID="1" presetClass="entr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  <p:bldP spid="9" grpId="1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03ACD4C-AA76-4840-9578-20FEFE3605A7}"/>
              </a:ext>
            </a:extLst>
          </p:cNvPr>
          <p:cNvGrpSpPr/>
          <p:nvPr/>
        </p:nvGrpSpPr>
        <p:grpSpPr>
          <a:xfrm>
            <a:off x="932713" y="647114"/>
            <a:ext cx="11001828" cy="5230502"/>
            <a:chOff x="595086" y="1083212"/>
            <a:chExt cx="11001828" cy="5230502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0E1C81E0-BF10-40F7-8B34-3265D2B89B1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437229">
              <a:off x="3589369" y="2455174"/>
              <a:ext cx="986829" cy="1258207"/>
            </a:xfrm>
            <a:prstGeom prst="rect">
              <a:avLst/>
            </a:prstGeom>
          </p:spPr>
        </p:pic>
        <p:sp>
          <p:nvSpPr>
            <p:cNvPr id="4" name="Right Triangle 3">
              <a:extLst>
                <a:ext uri="{FF2B5EF4-FFF2-40B4-BE49-F238E27FC236}">
                  <a16:creationId xmlns:a16="http://schemas.microsoft.com/office/drawing/2014/main" id="{41A6F506-BF4B-4669-B2FC-8897E3B8FEC1}"/>
                </a:ext>
              </a:extLst>
            </p:cNvPr>
            <p:cNvSpPr/>
            <p:nvPr/>
          </p:nvSpPr>
          <p:spPr>
            <a:xfrm>
              <a:off x="595086" y="1083212"/>
              <a:ext cx="11001828" cy="5230502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ECD6DF3-3FDE-42DB-9532-7069AED6FAC8}"/>
              </a:ext>
            </a:extLst>
          </p:cNvPr>
          <p:cNvSpPr/>
          <p:nvPr/>
        </p:nvSpPr>
        <p:spPr>
          <a:xfrm>
            <a:off x="10703075" y="5373858"/>
            <a:ext cx="171251" cy="492370"/>
          </a:xfrm>
          <a:custGeom>
            <a:avLst/>
            <a:gdLst>
              <a:gd name="connsiteX0" fmla="*/ 171251 w 171251"/>
              <a:gd name="connsiteY0" fmla="*/ 0 h 492370"/>
              <a:gd name="connsiteX1" fmla="*/ 2439 w 171251"/>
              <a:gd name="connsiteY1" fmla="*/ 196948 h 492370"/>
              <a:gd name="connsiteX2" fmla="*/ 86845 w 171251"/>
              <a:gd name="connsiteY2" fmla="*/ 492370 h 492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251" h="492370">
                <a:moveTo>
                  <a:pt x="171251" y="0"/>
                </a:moveTo>
                <a:cubicBezTo>
                  <a:pt x="93879" y="57443"/>
                  <a:pt x="16507" y="114886"/>
                  <a:pt x="2439" y="196948"/>
                </a:cubicBezTo>
                <a:cubicBezTo>
                  <a:pt x="-11629" y="279010"/>
                  <a:pt x="37608" y="385690"/>
                  <a:pt x="86845" y="49237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BC0404-950C-4888-B9A5-C1A65AC124A6}"/>
              </a:ext>
            </a:extLst>
          </p:cNvPr>
          <p:cNvSpPr txBox="1"/>
          <p:nvPr/>
        </p:nvSpPr>
        <p:spPr>
          <a:xfrm>
            <a:off x="5873596" y="2511922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59m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F93D36-C1DA-40F5-A134-9E8D7C2473CC}"/>
              </a:ext>
            </a:extLst>
          </p:cNvPr>
          <p:cNvSpPr txBox="1"/>
          <p:nvPr/>
        </p:nvSpPr>
        <p:spPr>
          <a:xfrm>
            <a:off x="9395998" y="5281453"/>
            <a:ext cx="1392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25.07◦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43CE4F6-436C-4738-9BFD-38462EA51441}"/>
                  </a:ext>
                </a:extLst>
              </p:cNvPr>
              <p:cNvSpPr txBox="1"/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NZ" sz="36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25.07=</m:t>
                          </m:r>
                        </m:e>
                      </m:func>
                      <m:f>
                        <m:f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59</m:t>
                          </m:r>
                        </m:den>
                      </m:f>
                    </m:oMath>
                  </m:oMathPara>
                </a14:m>
                <a:endParaRPr lang="en-NZ" sz="3600" b="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NZ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43CE4F6-436C-4738-9BFD-38462EA514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E99ACC07-F37C-4D66-9F19-7772E2A8CF73}"/>
              </a:ext>
            </a:extLst>
          </p:cNvPr>
          <p:cNvSpPr txBox="1"/>
          <p:nvPr/>
        </p:nvSpPr>
        <p:spPr>
          <a:xfrm>
            <a:off x="6615277" y="1935424"/>
            <a:ext cx="5551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C00000"/>
                </a:solidFill>
              </a:rPr>
              <a:t>Look up sin 25.07 on your calculator.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BE7407F-05A7-4830-9C83-9B3C39ABB0EA}"/>
              </a:ext>
            </a:extLst>
          </p:cNvPr>
          <p:cNvSpPr txBox="1"/>
          <p:nvPr/>
        </p:nvSpPr>
        <p:spPr>
          <a:xfrm>
            <a:off x="0" y="2955499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i="1" dirty="0"/>
              <a:t>h</a:t>
            </a:r>
          </a:p>
        </p:txBody>
      </p:sp>
    </p:spTree>
    <p:extLst>
      <p:ext uri="{BB962C8B-B14F-4D97-AF65-F5344CB8AC3E}">
        <p14:creationId xmlns:p14="http://schemas.microsoft.com/office/powerpoint/2010/main" val="992956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30C52-7B42-4BFA-A7C8-718A11F3E6A1}"/>
                  </a:ext>
                </a:extLst>
              </p:cNvPr>
              <p:cNvSpPr txBox="1"/>
              <p:nvPr/>
            </p:nvSpPr>
            <p:spPr>
              <a:xfrm>
                <a:off x="3425483" y="3580226"/>
                <a:ext cx="4768948" cy="1144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0.42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NZ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NZ" sz="3600" b="0" i="1" smtClean="0">
                              <a:latin typeface="Cambria Math" panose="02040503050406030204" pitchFamily="18" charset="0"/>
                            </a:rPr>
                            <m:t>59</m:t>
                          </m:r>
                        </m:den>
                      </m:f>
                    </m:oMath>
                  </m:oMathPara>
                </a14:m>
                <a:endParaRPr lang="en-NZ" sz="36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30C52-7B42-4BFA-A7C8-718A11F3E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483" y="3580226"/>
                <a:ext cx="4768948" cy="11440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9CDA752D-2E04-42F8-ABCD-1FB57CE381EE}"/>
              </a:ext>
            </a:extLst>
          </p:cNvPr>
          <p:cNvSpPr/>
          <p:nvPr/>
        </p:nvSpPr>
        <p:spPr>
          <a:xfrm>
            <a:off x="240049" y="1555975"/>
            <a:ext cx="11725298" cy="717452"/>
          </a:xfrm>
          <a:prstGeom prst="rect">
            <a:avLst/>
          </a:prstGeom>
          <a:solidFill>
            <a:schemeClr val="bg1"/>
          </a:solidFill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9D3CFE-1EB6-445E-A9D8-56D38E44BBFC}"/>
                  </a:ext>
                </a:extLst>
              </p:cNvPr>
              <p:cNvSpPr txBox="1"/>
              <p:nvPr/>
            </p:nvSpPr>
            <p:spPr>
              <a:xfrm>
                <a:off x="5797645" y="2367178"/>
                <a:ext cx="82999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40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NZ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9D3CFE-1EB6-445E-A9D8-56D38E44B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645" y="2367178"/>
                <a:ext cx="82999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77D65E96-6097-4BF1-B9FC-77FDF0F8B72A}"/>
              </a:ext>
            </a:extLst>
          </p:cNvPr>
          <p:cNvGrpSpPr/>
          <p:nvPr/>
        </p:nvGrpSpPr>
        <p:grpSpPr>
          <a:xfrm>
            <a:off x="121583" y="1566971"/>
            <a:ext cx="482573" cy="1469371"/>
            <a:chOff x="562707" y="314360"/>
            <a:chExt cx="717452" cy="1537823"/>
          </a:xfrm>
          <a:solidFill>
            <a:schemeClr val="bg1">
              <a:lumMod val="7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CA2048A-EBC4-4980-927D-E0F5FCB9FF62}"/>
                </a:ext>
              </a:extLst>
            </p:cNvPr>
            <p:cNvSpPr/>
            <p:nvPr/>
          </p:nvSpPr>
          <p:spPr>
            <a:xfrm>
              <a:off x="696351" y="314360"/>
              <a:ext cx="450165" cy="745163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5E82A77-0BB4-4D7B-B77F-55E96E509492}"/>
                    </a:ext>
                  </a:extLst>
                </p:cNvPr>
                <p:cNvSpPr txBox="1"/>
                <p:nvPr/>
              </p:nvSpPr>
              <p:spPr>
                <a:xfrm>
                  <a:off x="562707" y="1143933"/>
                  <a:ext cx="717452" cy="70825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20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a:rPr lang="en-NZ" sz="2000" b="0" i="1" smtClean="0">
                                <a:latin typeface="Cambria Math" panose="02040503050406030204" pitchFamily="18" charset="0"/>
                              </a:rPr>
                              <m:t>59</m:t>
                            </m:r>
                          </m:den>
                        </m:f>
                      </m:oMath>
                    </m:oMathPara>
                  </a14:m>
                  <a:endParaRPr lang="en-NZ" sz="2000" b="0" dirty="0"/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5E82A77-0BB4-4D7B-B77F-55E96E5094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2707" y="1143933"/>
                  <a:ext cx="717452" cy="708250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906493-3D4B-494D-BCF2-A0835D3C7F3B}"/>
                  </a:ext>
                </a:extLst>
              </p:cNvPr>
              <p:cNvSpPr txBox="1"/>
              <p:nvPr/>
            </p:nvSpPr>
            <p:spPr>
              <a:xfrm>
                <a:off x="3425483" y="4879236"/>
                <a:ext cx="47689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24.78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906493-3D4B-494D-BCF2-A0835D3C7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483" y="4879236"/>
                <a:ext cx="476894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C0472DAF-1786-4224-8987-8FDC9C86ACA2}"/>
              </a:ext>
            </a:extLst>
          </p:cNvPr>
          <p:cNvSpPr txBox="1"/>
          <p:nvPr/>
        </p:nvSpPr>
        <p:spPr>
          <a:xfrm>
            <a:off x="7772400" y="4819433"/>
            <a:ext cx="36505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</a:rPr>
              <a:t>Multiply both sides by 59.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B5C4781-858B-4022-969C-E5D34688886B}"/>
              </a:ext>
            </a:extLst>
          </p:cNvPr>
          <p:cNvGrpSpPr/>
          <p:nvPr/>
        </p:nvGrpSpPr>
        <p:grpSpPr>
          <a:xfrm>
            <a:off x="59557" y="468705"/>
            <a:ext cx="454708" cy="1086902"/>
            <a:chOff x="1066049" y="1912446"/>
            <a:chExt cx="4098396" cy="108690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D3CFBCA-FA67-4ED0-AF3A-0CFE5EAAD58C}"/>
                </a:ext>
              </a:extLst>
            </p:cNvPr>
            <p:cNvSpPr/>
            <p:nvPr/>
          </p:nvSpPr>
          <p:spPr>
            <a:xfrm>
              <a:off x="2435313" y="2281896"/>
              <a:ext cx="2729132" cy="7174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73EF095-2323-4DA5-A8B9-B3193F9A3E69}"/>
                    </a:ext>
                  </a:extLst>
                </p:cNvPr>
                <p:cNvSpPr txBox="1"/>
                <p:nvPr/>
              </p:nvSpPr>
              <p:spPr>
                <a:xfrm>
                  <a:off x="1066049" y="1912446"/>
                  <a:ext cx="325362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0.42</m:t>
                        </m:r>
                      </m:oMath>
                    </m:oMathPara>
                  </a14:m>
                  <a:endParaRPr lang="en-NZ" dirty="0"/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73EF095-2323-4DA5-A8B9-B3193F9A3E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6049" y="1912446"/>
                  <a:ext cx="3253629" cy="369332"/>
                </a:xfrm>
                <a:prstGeom prst="rect">
                  <a:avLst/>
                </a:prstGeom>
                <a:blipFill>
                  <a:blip r:embed="rId6"/>
                  <a:stretch>
                    <a:fillRect r="-67797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6FC3AE8-F179-4E62-919A-280393A844CC}"/>
              </a:ext>
            </a:extLst>
          </p:cNvPr>
          <p:cNvGrpSpPr/>
          <p:nvPr/>
        </p:nvGrpSpPr>
        <p:grpSpPr>
          <a:xfrm>
            <a:off x="222746" y="832174"/>
            <a:ext cx="11750190" cy="717452"/>
            <a:chOff x="2410600" y="2786340"/>
            <a:chExt cx="8187397" cy="717452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916C543-476C-4F79-957E-4521040E2117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92AFBD75-123F-4936-9D78-9B4C6AFFBBA0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24.78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92AFBD75-123F-4936-9D78-9B4C6AFFBB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584775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00C8CB4-E550-4EB5-8FEA-CE461DFE850E}"/>
              </a:ext>
            </a:extLst>
          </p:cNvPr>
          <p:cNvGrpSpPr/>
          <p:nvPr/>
        </p:nvGrpSpPr>
        <p:grpSpPr>
          <a:xfrm>
            <a:off x="211473" y="1561588"/>
            <a:ext cx="11769051" cy="717452"/>
            <a:chOff x="2410600" y="2786340"/>
            <a:chExt cx="8187397" cy="717452"/>
          </a:xfrm>
          <a:solidFill>
            <a:schemeClr val="bg1">
              <a:lumMod val="65000"/>
            </a:schemeClr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BD2ECAA-C5FB-48AB-B14B-AABB3689EBF9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032023B-EAC8-471F-B12E-F445B7761DCA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58477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032023B-EAC8-471F-B12E-F445B7761D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58477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56649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1500"/>
                            </p:stCondLst>
                            <p:childTnLst>
                              <p:par>
                                <p:cTn id="29" presetID="1" presetClass="entr" presetSubtype="0" fill="hold" grpId="1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  <p:bldP spid="9" grpId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53BD7C6-5AF4-42B8-A515-78CB67D72001}"/>
              </a:ext>
            </a:extLst>
          </p:cNvPr>
          <p:cNvGrpSpPr/>
          <p:nvPr/>
        </p:nvGrpSpPr>
        <p:grpSpPr>
          <a:xfrm>
            <a:off x="445474" y="2000890"/>
            <a:ext cx="11520608" cy="3112459"/>
            <a:chOff x="1650639" y="2228070"/>
            <a:chExt cx="10245984" cy="2768101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4757375C-ED74-442F-8B70-279B3F9F14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50639" y="2228070"/>
              <a:ext cx="9666850" cy="2155673"/>
            </a:xfrm>
            <a:prstGeom prst="rect">
              <a:avLst/>
            </a:prstGeom>
          </p:spPr>
        </p:pic>
        <p:sp>
          <p:nvSpPr>
            <p:cNvPr id="4" name="Right Triangle 3">
              <a:extLst>
                <a:ext uri="{FF2B5EF4-FFF2-40B4-BE49-F238E27FC236}">
                  <a16:creationId xmlns:a16="http://schemas.microsoft.com/office/drawing/2014/main" id="{53E2FD72-5D92-4926-BB4C-5BFF06BEEDEC}"/>
                </a:ext>
              </a:extLst>
            </p:cNvPr>
            <p:cNvSpPr/>
            <p:nvPr/>
          </p:nvSpPr>
          <p:spPr>
            <a:xfrm>
              <a:off x="6596671" y="2307101"/>
              <a:ext cx="4404263" cy="1997612"/>
            </a:xfrm>
            <a:prstGeom prst="rtTriangl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65511A1-C3E9-45C2-93A0-31F6702044C4}"/>
                </a:ext>
              </a:extLst>
            </p:cNvPr>
            <p:cNvSpPr txBox="1"/>
            <p:nvPr/>
          </p:nvSpPr>
          <p:spPr>
            <a:xfrm>
              <a:off x="8179823" y="4476095"/>
              <a:ext cx="1237957" cy="5200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200" dirty="0">
                  <a:latin typeface="Courgette" panose="02000603070400060004" pitchFamily="2" charset="0"/>
                </a:rPr>
                <a:t>d</a:t>
              </a:r>
              <a:endParaRPr lang="en-NZ" sz="3200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92EFE58-668B-4FA9-B14C-12B5C537DCC7}"/>
                </a:ext>
              </a:extLst>
            </p:cNvPr>
            <p:cNvSpPr txBox="1"/>
            <p:nvPr/>
          </p:nvSpPr>
          <p:spPr>
            <a:xfrm>
              <a:off x="10328174" y="3002487"/>
              <a:ext cx="156844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NZ" sz="3200" dirty="0"/>
                <a:t>23.63◦</a:t>
              </a:r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BE368C82-6E7B-4352-9E28-CDD9645DBBB2}"/>
                </a:ext>
              </a:extLst>
            </p:cNvPr>
            <p:cNvSpPr/>
            <p:nvPr/>
          </p:nvSpPr>
          <p:spPr>
            <a:xfrm>
              <a:off x="10225291" y="3587262"/>
              <a:ext cx="325478" cy="590843"/>
            </a:xfrm>
            <a:custGeom>
              <a:avLst/>
              <a:gdLst>
                <a:gd name="connsiteX0" fmla="*/ 325478 w 325478"/>
                <a:gd name="connsiteY0" fmla="*/ 0 h 590843"/>
                <a:gd name="connsiteX1" fmla="*/ 15989 w 325478"/>
                <a:gd name="connsiteY1" fmla="*/ 239150 h 590843"/>
                <a:gd name="connsiteX2" fmla="*/ 72260 w 325478"/>
                <a:gd name="connsiteY2" fmla="*/ 590843 h 5908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25478" h="590843">
                  <a:moveTo>
                    <a:pt x="325478" y="0"/>
                  </a:moveTo>
                  <a:cubicBezTo>
                    <a:pt x="191835" y="70338"/>
                    <a:pt x="58192" y="140676"/>
                    <a:pt x="15989" y="239150"/>
                  </a:cubicBezTo>
                  <a:cubicBezTo>
                    <a:pt x="-26214" y="337624"/>
                    <a:pt x="23023" y="464233"/>
                    <a:pt x="72260" y="590843"/>
                  </a:cubicBezTo>
                </a:path>
              </a:pathLst>
            </a:custGeom>
            <a:noFill/>
            <a:ln w="57150">
              <a:solidFill>
                <a:srgbClr val="FF0000"/>
              </a:solidFill>
              <a:headEnd type="none" w="med" len="med"/>
              <a:tailEnd type="triangl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E79C2A72-4845-47E4-B31B-C6DBF4E391B5}"/>
              </a:ext>
            </a:extLst>
          </p:cNvPr>
          <p:cNvSpPr txBox="1"/>
          <p:nvPr/>
        </p:nvSpPr>
        <p:spPr>
          <a:xfrm>
            <a:off x="8145193" y="2500126"/>
            <a:ext cx="1505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latin typeface="Arial" panose="020B0604020202020204" pitchFamily="34" charset="0"/>
                <a:cs typeface="Arial" panose="020B0604020202020204" pitchFamily="34" charset="0"/>
              </a:rPr>
              <a:t>8777m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EA07639-6E1B-4A21-A44E-701167B8EAEB}"/>
                  </a:ext>
                </a:extLst>
              </p:cNvPr>
              <p:cNvSpPr txBox="1"/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NZ" sz="36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23.63=</m:t>
                          </m:r>
                        </m:e>
                      </m:func>
                      <m:f>
                        <m:f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8777</m:t>
                          </m:r>
                        </m:den>
                      </m:f>
                    </m:oMath>
                  </m:oMathPara>
                </a14:m>
                <a:endParaRPr lang="en-NZ" sz="3600" b="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NZ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EA07639-6E1B-4A21-A44E-701167B8EA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83E360CF-3DC0-4411-A7BD-5081E2B8CDF7}"/>
              </a:ext>
            </a:extLst>
          </p:cNvPr>
          <p:cNvSpPr txBox="1"/>
          <p:nvPr/>
        </p:nvSpPr>
        <p:spPr>
          <a:xfrm>
            <a:off x="167268" y="189571"/>
            <a:ext cx="4895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>
                <a:solidFill>
                  <a:srgbClr val="C00000"/>
                </a:solidFill>
              </a:rPr>
              <a:t>Practice Example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D7EE74E-2B3B-4FB0-81AB-B54C6C022C9F}"/>
              </a:ext>
            </a:extLst>
          </p:cNvPr>
          <p:cNvSpPr txBox="1"/>
          <p:nvPr/>
        </p:nvSpPr>
        <p:spPr>
          <a:xfrm>
            <a:off x="6640350" y="1651234"/>
            <a:ext cx="5551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C00000"/>
                </a:solidFill>
              </a:rPr>
              <a:t>Look up cos 23.63 on your calculator.</a:t>
            </a:r>
          </a:p>
        </p:txBody>
      </p:sp>
    </p:spTree>
    <p:extLst>
      <p:ext uri="{BB962C8B-B14F-4D97-AF65-F5344CB8AC3E}">
        <p14:creationId xmlns:p14="http://schemas.microsoft.com/office/powerpoint/2010/main" val="19614125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30C52-7B42-4BFA-A7C8-718A11F3E6A1}"/>
                  </a:ext>
                </a:extLst>
              </p:cNvPr>
              <p:cNvSpPr txBox="1"/>
              <p:nvPr/>
            </p:nvSpPr>
            <p:spPr>
              <a:xfrm>
                <a:off x="3425483" y="3580226"/>
                <a:ext cx="4768948" cy="1144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0.92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NZ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num>
                        <m:den>
                          <m:r>
                            <a:rPr lang="en-NZ" sz="3600" b="0" i="1" smtClean="0">
                              <a:latin typeface="Cambria Math" panose="02040503050406030204" pitchFamily="18" charset="0"/>
                            </a:rPr>
                            <m:t>8777</m:t>
                          </m:r>
                        </m:den>
                      </m:f>
                    </m:oMath>
                  </m:oMathPara>
                </a14:m>
                <a:endParaRPr lang="en-NZ" sz="36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30C52-7B42-4BFA-A7C8-718A11F3E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483" y="3580226"/>
                <a:ext cx="4768948" cy="114409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9CDA752D-2E04-42F8-ABCD-1FB57CE381EE}"/>
              </a:ext>
            </a:extLst>
          </p:cNvPr>
          <p:cNvSpPr/>
          <p:nvPr/>
        </p:nvSpPr>
        <p:spPr>
          <a:xfrm>
            <a:off x="240049" y="1555975"/>
            <a:ext cx="11725298" cy="717452"/>
          </a:xfrm>
          <a:prstGeom prst="rect">
            <a:avLst/>
          </a:prstGeom>
          <a:solidFill>
            <a:schemeClr val="bg1"/>
          </a:solidFill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9D3CFE-1EB6-445E-A9D8-56D38E44BBFC}"/>
                  </a:ext>
                </a:extLst>
              </p:cNvPr>
              <p:cNvSpPr txBox="1"/>
              <p:nvPr/>
            </p:nvSpPr>
            <p:spPr>
              <a:xfrm>
                <a:off x="5797645" y="2367178"/>
                <a:ext cx="82999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40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NZ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9D3CFE-1EB6-445E-A9D8-56D38E44B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645" y="2367178"/>
                <a:ext cx="829994" cy="707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77D65E96-6097-4BF1-B9FC-77FDF0F8B72A}"/>
              </a:ext>
            </a:extLst>
          </p:cNvPr>
          <p:cNvGrpSpPr/>
          <p:nvPr/>
        </p:nvGrpSpPr>
        <p:grpSpPr>
          <a:xfrm>
            <a:off x="31692" y="1566971"/>
            <a:ext cx="482573" cy="1476931"/>
            <a:chOff x="429064" y="314360"/>
            <a:chExt cx="717452" cy="1545735"/>
          </a:xfrm>
          <a:solidFill>
            <a:schemeClr val="bg1">
              <a:lumMod val="7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CA2048A-EBC4-4980-927D-E0F5FCB9FF62}"/>
                </a:ext>
              </a:extLst>
            </p:cNvPr>
            <p:cNvSpPr/>
            <p:nvPr/>
          </p:nvSpPr>
          <p:spPr>
            <a:xfrm>
              <a:off x="696351" y="314360"/>
              <a:ext cx="450165" cy="745163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5E82A77-0BB4-4D7B-B77F-55E96E509492}"/>
                    </a:ext>
                  </a:extLst>
                </p:cNvPr>
                <p:cNvSpPr txBox="1"/>
                <p:nvPr/>
              </p:nvSpPr>
              <p:spPr>
                <a:xfrm>
                  <a:off x="429064" y="1151845"/>
                  <a:ext cx="717452" cy="70825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20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20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num>
                          <m:den>
                            <m:r>
                              <a:rPr lang="en-NZ" sz="2000" b="0" i="1" smtClean="0">
                                <a:latin typeface="Cambria Math" panose="02040503050406030204" pitchFamily="18" charset="0"/>
                              </a:rPr>
                              <m:t>8777</m:t>
                            </m:r>
                          </m:den>
                        </m:f>
                      </m:oMath>
                    </m:oMathPara>
                  </a14:m>
                  <a:endParaRPr lang="en-NZ" sz="2000" b="0" dirty="0"/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5E82A77-0BB4-4D7B-B77F-55E96E5094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9064" y="1151845"/>
                  <a:ext cx="717452" cy="708250"/>
                </a:xfrm>
                <a:prstGeom prst="rect">
                  <a:avLst/>
                </a:prstGeom>
                <a:blipFill>
                  <a:blip r:embed="rId4"/>
                  <a:stretch>
                    <a:fillRect r="-37975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906493-3D4B-494D-BCF2-A0835D3C7F3B}"/>
                  </a:ext>
                </a:extLst>
              </p:cNvPr>
              <p:cNvSpPr txBox="1"/>
              <p:nvPr/>
            </p:nvSpPr>
            <p:spPr>
              <a:xfrm>
                <a:off x="2667200" y="5003275"/>
                <a:ext cx="47689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8074.84= 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𝑑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906493-3D4B-494D-BCF2-A0835D3C7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200" y="5003275"/>
                <a:ext cx="476894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C0472DAF-1786-4224-8987-8FDC9C86ACA2}"/>
              </a:ext>
            </a:extLst>
          </p:cNvPr>
          <p:cNvSpPr txBox="1"/>
          <p:nvPr/>
        </p:nvSpPr>
        <p:spPr>
          <a:xfrm>
            <a:off x="7772400" y="5126386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</a:rPr>
              <a:t>Multiply both sides by 8 777.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B5C4781-858B-4022-969C-E5D34688886B}"/>
              </a:ext>
            </a:extLst>
          </p:cNvPr>
          <p:cNvGrpSpPr/>
          <p:nvPr/>
        </p:nvGrpSpPr>
        <p:grpSpPr>
          <a:xfrm>
            <a:off x="59557" y="468705"/>
            <a:ext cx="454708" cy="1086902"/>
            <a:chOff x="1066049" y="1912446"/>
            <a:chExt cx="4098396" cy="108690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D3CFBCA-FA67-4ED0-AF3A-0CFE5EAAD58C}"/>
                </a:ext>
              </a:extLst>
            </p:cNvPr>
            <p:cNvSpPr/>
            <p:nvPr/>
          </p:nvSpPr>
          <p:spPr>
            <a:xfrm>
              <a:off x="2435313" y="2281896"/>
              <a:ext cx="2729132" cy="7174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73EF095-2323-4DA5-A8B9-B3193F9A3E69}"/>
                    </a:ext>
                  </a:extLst>
                </p:cNvPr>
                <p:cNvSpPr txBox="1"/>
                <p:nvPr/>
              </p:nvSpPr>
              <p:spPr>
                <a:xfrm>
                  <a:off x="1066049" y="1912446"/>
                  <a:ext cx="325362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b="0" i="1" smtClean="0">
                            <a:latin typeface="Cambria Math" panose="02040503050406030204" pitchFamily="18" charset="0"/>
                          </a:rPr>
                          <m:t>0.92</m:t>
                        </m:r>
                      </m:oMath>
                    </m:oMathPara>
                  </a14:m>
                  <a:endParaRPr lang="en-NZ" dirty="0"/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73EF095-2323-4DA5-A8B9-B3193F9A3E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66049" y="1912446"/>
                  <a:ext cx="3253629" cy="369332"/>
                </a:xfrm>
                <a:prstGeom prst="rect">
                  <a:avLst/>
                </a:prstGeom>
                <a:blipFill>
                  <a:blip r:embed="rId6"/>
                  <a:stretch>
                    <a:fillRect r="-67797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6FC3AE8-F179-4E62-919A-280393A844CC}"/>
              </a:ext>
            </a:extLst>
          </p:cNvPr>
          <p:cNvGrpSpPr/>
          <p:nvPr/>
        </p:nvGrpSpPr>
        <p:grpSpPr>
          <a:xfrm>
            <a:off x="207669" y="837787"/>
            <a:ext cx="11750190" cy="717452"/>
            <a:chOff x="2410600" y="2786340"/>
            <a:chExt cx="8187397" cy="717452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916C543-476C-4F79-957E-4521040E2117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92AFBD75-123F-4936-9D78-9B4C6AFFBBA0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i="1" smtClean="0">
                            <a:latin typeface="Cambria Math" panose="02040503050406030204" pitchFamily="18" charset="0"/>
                          </a:rPr>
                          <m:t>8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074</m:t>
                        </m:r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.84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92AFBD75-123F-4936-9D78-9B4C6AFFBB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584775"/>
                </a:xfrm>
                <a:prstGeom prst="rect">
                  <a:avLst/>
                </a:prstGeom>
                <a:blipFill>
                  <a:blip r:embed="rId7"/>
                  <a:stretch>
                    <a:fillRect r="-27692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00C8CB4-E550-4EB5-8FEA-CE461DFE850E}"/>
              </a:ext>
            </a:extLst>
          </p:cNvPr>
          <p:cNvGrpSpPr/>
          <p:nvPr/>
        </p:nvGrpSpPr>
        <p:grpSpPr>
          <a:xfrm>
            <a:off x="211473" y="1563321"/>
            <a:ext cx="11740477" cy="717452"/>
            <a:chOff x="2410600" y="2786340"/>
            <a:chExt cx="8187397" cy="717452"/>
          </a:xfrm>
          <a:solidFill>
            <a:schemeClr val="bg1">
              <a:lumMod val="65000"/>
            </a:schemeClr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BD2ECAA-C5FB-48AB-B14B-AABB3689EBF9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032023B-EAC8-471F-B12E-F445B7761DCA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584775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032023B-EAC8-471F-B12E-F445B7761D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584775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947296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9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1" presetClass="entr" presetSubtype="0" fill="hold" grpId="1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9" grpId="0"/>
      <p:bldP spid="9" grpId="1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30C52-7B42-4BFA-A7C8-718A11F3E6A1}"/>
                  </a:ext>
                </a:extLst>
              </p:cNvPr>
              <p:cNvSpPr txBox="1"/>
              <p:nvPr/>
            </p:nvSpPr>
            <p:spPr>
              <a:xfrm>
                <a:off x="3425483" y="3580226"/>
                <a:ext cx="4768948" cy="1133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NZ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num>
                        <m:den>
                          <m:r>
                            <a:rPr lang="en-NZ" sz="3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NZ" sz="36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30C52-7B42-4BFA-A7C8-718A11F3E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483" y="3580226"/>
                <a:ext cx="4768948" cy="11330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9CDA752D-2E04-42F8-ABCD-1FB57CE381EE}"/>
              </a:ext>
            </a:extLst>
          </p:cNvPr>
          <p:cNvSpPr/>
          <p:nvPr/>
        </p:nvSpPr>
        <p:spPr>
          <a:xfrm>
            <a:off x="606867" y="1556430"/>
            <a:ext cx="10916528" cy="949906"/>
          </a:xfrm>
          <a:prstGeom prst="rect">
            <a:avLst/>
          </a:prstGeom>
          <a:solidFill>
            <a:schemeClr val="bg1"/>
          </a:solidFill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9D3CFE-1EB6-445E-A9D8-56D38E44BBFC}"/>
                  </a:ext>
                </a:extLst>
              </p:cNvPr>
              <p:cNvSpPr txBox="1"/>
              <p:nvPr/>
            </p:nvSpPr>
            <p:spPr>
              <a:xfrm>
                <a:off x="5934486" y="2702259"/>
                <a:ext cx="82999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200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NZ" sz="32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9D3CFE-1EB6-445E-A9D8-56D38E44B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4486" y="2702259"/>
                <a:ext cx="829994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77D65E96-6097-4BF1-B9FC-77FDF0F8B72A}"/>
              </a:ext>
            </a:extLst>
          </p:cNvPr>
          <p:cNvGrpSpPr/>
          <p:nvPr/>
        </p:nvGrpSpPr>
        <p:grpSpPr>
          <a:xfrm>
            <a:off x="606867" y="1564608"/>
            <a:ext cx="2729132" cy="942680"/>
            <a:chOff x="696351" y="314360"/>
            <a:chExt cx="2729132" cy="745163"/>
          </a:xfrm>
          <a:solidFill>
            <a:schemeClr val="bg1">
              <a:lumMod val="7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CA2048A-EBC4-4980-927D-E0F5FCB9FF62}"/>
                </a:ext>
              </a:extLst>
            </p:cNvPr>
            <p:cNvSpPr/>
            <p:nvPr/>
          </p:nvSpPr>
          <p:spPr>
            <a:xfrm>
              <a:off x="696351" y="314360"/>
              <a:ext cx="2729132" cy="745163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5E82A77-0BB4-4D7B-B77F-55E96E509492}"/>
                    </a:ext>
                  </a:extLst>
                </p:cNvPr>
                <p:cNvSpPr txBox="1"/>
                <p:nvPr/>
              </p:nvSpPr>
              <p:spPr>
                <a:xfrm>
                  <a:off x="1630764" y="397768"/>
                  <a:ext cx="1105236" cy="621502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</m:num>
                          <m:den>
                            <m: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</m:oMath>
                    </m:oMathPara>
                  </a14:m>
                  <a:endParaRPr lang="en-NZ" sz="2400" b="0" dirty="0"/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5E82A77-0BB4-4D7B-B77F-55E96E5094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30764" y="397768"/>
                  <a:ext cx="1105236" cy="62150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906493-3D4B-494D-BCF2-A0835D3C7F3B}"/>
                  </a:ext>
                </a:extLst>
              </p:cNvPr>
              <p:cNvSpPr txBox="1"/>
              <p:nvPr/>
            </p:nvSpPr>
            <p:spPr>
              <a:xfrm>
                <a:off x="3425483" y="4879236"/>
                <a:ext cx="47689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20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906493-3D4B-494D-BCF2-A0835D3C7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483" y="4879236"/>
                <a:ext cx="476894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C0472DAF-1786-4224-8987-8FDC9C86ACA2}"/>
              </a:ext>
            </a:extLst>
          </p:cNvPr>
          <p:cNvSpPr txBox="1"/>
          <p:nvPr/>
        </p:nvSpPr>
        <p:spPr>
          <a:xfrm>
            <a:off x="7727430" y="4961620"/>
            <a:ext cx="4129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</a:rPr>
              <a:t>Multiply both sides by </a:t>
            </a:r>
            <a:r>
              <a:rPr lang="en-NZ" sz="2800" i="1" dirty="0">
                <a:solidFill>
                  <a:srgbClr val="0070C0"/>
                </a:solidFill>
              </a:rPr>
              <a:t>x</a:t>
            </a:r>
            <a:r>
              <a:rPr lang="en-NZ" sz="2800" dirty="0">
                <a:solidFill>
                  <a:srgbClr val="0070C0"/>
                </a:solidFill>
              </a:rPr>
              <a:t>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B5C4781-858B-4022-969C-E5D34688886B}"/>
              </a:ext>
            </a:extLst>
          </p:cNvPr>
          <p:cNvGrpSpPr/>
          <p:nvPr/>
        </p:nvGrpSpPr>
        <p:grpSpPr>
          <a:xfrm>
            <a:off x="606867" y="601738"/>
            <a:ext cx="2729132" cy="996255"/>
            <a:chOff x="2475914" y="2283467"/>
            <a:chExt cx="2729132" cy="752459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D3CFBCA-FA67-4ED0-AF3A-0CFE5EAAD58C}"/>
                </a:ext>
              </a:extLst>
            </p:cNvPr>
            <p:cNvSpPr/>
            <p:nvPr/>
          </p:nvSpPr>
          <p:spPr>
            <a:xfrm>
              <a:off x="2475914" y="2283467"/>
              <a:ext cx="2729132" cy="7174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73EF095-2323-4DA5-A8B9-B3193F9A3E69}"/>
                    </a:ext>
                  </a:extLst>
                </p:cNvPr>
                <p:cNvSpPr txBox="1"/>
                <p:nvPr/>
              </p:nvSpPr>
              <p:spPr>
                <a:xfrm>
                  <a:off x="3432368" y="2451151"/>
                  <a:ext cx="829994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73EF095-2323-4DA5-A8B9-B3193F9A3E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32368" y="2451151"/>
                  <a:ext cx="829994" cy="584775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7EAB7F3-9977-4BD0-944F-1F58D8E4BFD8}"/>
                  </a:ext>
                </a:extLst>
              </p:cNvPr>
              <p:cNvSpPr txBox="1"/>
              <p:nvPr/>
            </p:nvSpPr>
            <p:spPr>
              <a:xfrm>
                <a:off x="3425483" y="5937708"/>
                <a:ext cx="47689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7EAB7F3-9977-4BD0-944F-1F58D8E4B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483" y="5937708"/>
                <a:ext cx="476894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828F0274-2924-4020-84F6-2C10514576D6}"/>
              </a:ext>
            </a:extLst>
          </p:cNvPr>
          <p:cNvSpPr txBox="1"/>
          <p:nvPr/>
        </p:nvSpPr>
        <p:spPr>
          <a:xfrm>
            <a:off x="7696103" y="5979512"/>
            <a:ext cx="4129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</a:rPr>
              <a:t>Divide both sides by 5.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6FC3AE8-F179-4E62-919A-280393A844CC}"/>
              </a:ext>
            </a:extLst>
          </p:cNvPr>
          <p:cNvGrpSpPr/>
          <p:nvPr/>
        </p:nvGrpSpPr>
        <p:grpSpPr>
          <a:xfrm>
            <a:off x="610660" y="1525923"/>
            <a:ext cx="10930923" cy="1007156"/>
            <a:chOff x="2410600" y="2786340"/>
            <a:chExt cx="8187397" cy="717452"/>
          </a:xfrm>
          <a:solidFill>
            <a:schemeClr val="bg1">
              <a:lumMod val="65000"/>
            </a:schemeClr>
          </a:solidFill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916C543-476C-4F79-957E-4521040E2117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92AFBD75-123F-4936-9D78-9B4C6AFFBBA0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4165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92AFBD75-123F-4936-9D78-9B4C6AFFBB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41656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2BF363F-F92C-4FFB-A878-EFA4CF34757D}"/>
              </a:ext>
            </a:extLst>
          </p:cNvPr>
          <p:cNvGrpSpPr/>
          <p:nvPr/>
        </p:nvGrpSpPr>
        <p:grpSpPr>
          <a:xfrm>
            <a:off x="621260" y="588673"/>
            <a:ext cx="10902135" cy="939869"/>
            <a:chOff x="2410600" y="2786340"/>
            <a:chExt cx="8187397" cy="717452"/>
          </a:xfrm>
          <a:solidFill>
            <a:schemeClr val="bg1">
              <a:lumMod val="85000"/>
            </a:schemeClr>
          </a:solidFill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FF564CE-9888-4F2C-A150-13E31A4DC0D0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3934FB0E-9F56-4B80-B6DF-C66820DC869A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:r>
                    <a:rPr lang="en-NZ" sz="3200" b="0" dirty="0"/>
                    <a:t>5</a:t>
                  </a:r>
                  <a14:m>
                    <m:oMath xmlns:m="http://schemas.openxmlformats.org/officeDocument/2006/math">
                      <m:r>
                        <a:rPr lang="en-NZ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3934FB0E-9F56-4B80-B6DF-C66820DC86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blipFill>
                  <a:blip r:embed="rId9"/>
                  <a:stretch>
                    <a:fillRect l="-14365" t="-12500" b="-34375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00C8CB4-E550-4EB5-8FEA-CE461DFE850E}"/>
              </a:ext>
            </a:extLst>
          </p:cNvPr>
          <p:cNvGrpSpPr/>
          <p:nvPr/>
        </p:nvGrpSpPr>
        <p:grpSpPr>
          <a:xfrm>
            <a:off x="624819" y="603660"/>
            <a:ext cx="2177730" cy="939869"/>
            <a:chOff x="2410600" y="2771166"/>
            <a:chExt cx="8187397" cy="717452"/>
          </a:xfrm>
          <a:solidFill>
            <a:schemeClr val="bg1">
              <a:lumMod val="85000"/>
            </a:schemeClr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BD2ECAA-C5FB-48AB-B14B-AABB3689EBF9}"/>
                </a:ext>
              </a:extLst>
            </p:cNvPr>
            <p:cNvSpPr/>
            <p:nvPr/>
          </p:nvSpPr>
          <p:spPr>
            <a:xfrm>
              <a:off x="2410600" y="2771166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032023B-EAC8-471F-B12E-F445B7761DCA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032023B-EAC8-471F-B12E-F445B7761D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blipFill>
                  <a:blip r:embed="rId10"/>
                  <a:stretch>
                    <a:fillRect r="-35135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BE9EF230-C44B-4158-A624-17902BAA1C3D}"/>
              </a:ext>
            </a:extLst>
          </p:cNvPr>
          <p:cNvGrpSpPr/>
          <p:nvPr/>
        </p:nvGrpSpPr>
        <p:grpSpPr>
          <a:xfrm>
            <a:off x="7214633" y="601738"/>
            <a:ext cx="2177730" cy="939869"/>
            <a:chOff x="2410600" y="2786340"/>
            <a:chExt cx="8187397" cy="717452"/>
          </a:xfrm>
          <a:solidFill>
            <a:schemeClr val="bg1">
              <a:lumMod val="85000"/>
            </a:schemeClr>
          </a:solidFill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D676704A-3F11-481F-9A81-C955BEAC5757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3AE314CE-9E70-4899-8B2D-962B1A254A7F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55" name="TextBox 54">
                  <a:extLst>
                    <a:ext uri="{FF2B5EF4-FFF2-40B4-BE49-F238E27FC236}">
                      <a16:creationId xmlns:a16="http://schemas.microsoft.com/office/drawing/2014/main" id="{3AE314CE-9E70-4899-8B2D-962B1A254A7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blipFill>
                  <a:blip r:embed="rId11"/>
                  <a:stretch>
                    <a:fillRect r="-35135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D5593560-8DA2-4968-90A7-CD890BFB80C8}"/>
              </a:ext>
            </a:extLst>
          </p:cNvPr>
          <p:cNvGrpSpPr/>
          <p:nvPr/>
        </p:nvGrpSpPr>
        <p:grpSpPr>
          <a:xfrm>
            <a:off x="9373132" y="604714"/>
            <a:ext cx="2177730" cy="939869"/>
            <a:chOff x="-15759892" y="5535305"/>
            <a:chExt cx="8187397" cy="717452"/>
          </a:xfrm>
          <a:solidFill>
            <a:schemeClr val="bg1">
              <a:lumMod val="85000"/>
            </a:schemeClr>
          </a:solidFill>
        </p:grpSpPr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333CA6C3-6694-4338-8A00-8CB285259597}"/>
                </a:ext>
              </a:extLst>
            </p:cNvPr>
            <p:cNvSpPr/>
            <p:nvPr/>
          </p:nvSpPr>
          <p:spPr>
            <a:xfrm>
              <a:off x="-15759892" y="5535305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7C6AD25E-58D4-467C-8989-29D8791534D4}"/>
                    </a:ext>
                  </a:extLst>
                </p:cNvPr>
                <p:cNvSpPr txBox="1"/>
                <p:nvPr/>
              </p:nvSpPr>
              <p:spPr>
                <a:xfrm>
                  <a:off x="-12587830" y="5692554"/>
                  <a:ext cx="829992" cy="44639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58" name="TextBox 57">
                  <a:extLst>
                    <a:ext uri="{FF2B5EF4-FFF2-40B4-BE49-F238E27FC236}">
                      <a16:creationId xmlns:a16="http://schemas.microsoft.com/office/drawing/2014/main" id="{7C6AD25E-58D4-467C-8989-29D8791534D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2587830" y="5692554"/>
                  <a:ext cx="829992" cy="446390"/>
                </a:xfrm>
                <a:prstGeom prst="rect">
                  <a:avLst/>
                </a:prstGeom>
                <a:blipFill>
                  <a:blip r:embed="rId12"/>
                  <a:stretch>
                    <a:fillRect r="-38889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3B633CC-B633-4967-8666-CF2D5BBF69C4}"/>
              </a:ext>
            </a:extLst>
          </p:cNvPr>
          <p:cNvGrpSpPr/>
          <p:nvPr/>
        </p:nvGrpSpPr>
        <p:grpSpPr>
          <a:xfrm>
            <a:off x="2830016" y="589975"/>
            <a:ext cx="2177730" cy="939869"/>
            <a:chOff x="2410600" y="2786340"/>
            <a:chExt cx="8187397" cy="717452"/>
          </a:xfrm>
          <a:solidFill>
            <a:schemeClr val="bg1">
              <a:lumMod val="85000"/>
            </a:schemeClr>
          </a:solidFill>
        </p:grpSpPr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F0D515A6-25D6-4818-AAF7-02534BC9456E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C6B51A3F-A118-46EF-9F59-9BCC998E091C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61" name="TextBox 60">
                  <a:extLst>
                    <a:ext uri="{FF2B5EF4-FFF2-40B4-BE49-F238E27FC236}">
                      <a16:creationId xmlns:a16="http://schemas.microsoft.com/office/drawing/2014/main" id="{C6B51A3F-A118-46EF-9F59-9BCC998E09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blipFill>
                  <a:blip r:embed="rId13"/>
                  <a:stretch>
                    <a:fillRect r="-38889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BBBD701D-F65C-4DB4-ACB5-3B9893B267A6}"/>
              </a:ext>
            </a:extLst>
          </p:cNvPr>
          <p:cNvGrpSpPr/>
          <p:nvPr/>
        </p:nvGrpSpPr>
        <p:grpSpPr>
          <a:xfrm>
            <a:off x="5036903" y="593896"/>
            <a:ext cx="2177730" cy="939869"/>
            <a:chOff x="2410600" y="2786340"/>
            <a:chExt cx="8187397" cy="717452"/>
          </a:xfrm>
          <a:solidFill>
            <a:schemeClr val="bg1">
              <a:lumMod val="85000"/>
            </a:schemeClr>
          </a:solidFill>
        </p:grpSpPr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F1533669-ECB9-4A9E-997C-647BBE244FE8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F7B6F1CF-523D-469F-8D6D-DA8F6C13C71E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64" name="TextBox 63">
                  <a:extLst>
                    <a:ext uri="{FF2B5EF4-FFF2-40B4-BE49-F238E27FC236}">
                      <a16:creationId xmlns:a16="http://schemas.microsoft.com/office/drawing/2014/main" id="{F7B6F1CF-523D-469F-8D6D-DA8F6C13C71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blipFill>
                  <a:blip r:embed="rId14"/>
                  <a:stretch>
                    <a:fillRect r="-38889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2197AADB-3361-44EB-BF80-B6362A1F83A2}"/>
              </a:ext>
            </a:extLst>
          </p:cNvPr>
          <p:cNvGrpSpPr/>
          <p:nvPr/>
        </p:nvGrpSpPr>
        <p:grpSpPr>
          <a:xfrm>
            <a:off x="2830016" y="1551375"/>
            <a:ext cx="2177730" cy="949906"/>
            <a:chOff x="2410600" y="2778678"/>
            <a:chExt cx="8187397" cy="725114"/>
          </a:xfrm>
          <a:solidFill>
            <a:schemeClr val="bg1">
              <a:lumMod val="65000"/>
            </a:schemeClr>
          </a:solidFill>
        </p:grpSpPr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E139909D-45C8-44C7-A1CC-40FABADA5795}"/>
                </a:ext>
              </a:extLst>
            </p:cNvPr>
            <p:cNvSpPr/>
            <p:nvPr/>
          </p:nvSpPr>
          <p:spPr>
            <a:xfrm>
              <a:off x="2410600" y="2778678"/>
              <a:ext cx="8187397" cy="725114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C4980675-9E15-4504-86B8-104B3F6CC4B8}"/>
                </a:ext>
              </a:extLst>
            </p:cNvPr>
            <p:cNvSpPr txBox="1"/>
            <p:nvPr/>
          </p:nvSpPr>
          <p:spPr>
            <a:xfrm>
              <a:off x="6095998" y="2866506"/>
              <a:ext cx="829992" cy="44639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/>
              <a:r>
                <a:rPr lang="en-NZ" sz="3200" dirty="0"/>
                <a:t>4</a:t>
              </a:r>
            </a:p>
          </p:txBody>
        </p: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F57B089F-10B4-4A39-B9C4-EE8D9B3D7429}"/>
              </a:ext>
            </a:extLst>
          </p:cNvPr>
          <p:cNvGrpSpPr/>
          <p:nvPr/>
        </p:nvGrpSpPr>
        <p:grpSpPr>
          <a:xfrm>
            <a:off x="5042567" y="1568193"/>
            <a:ext cx="2177730" cy="939869"/>
            <a:chOff x="2410600" y="2786340"/>
            <a:chExt cx="8187397" cy="717452"/>
          </a:xfrm>
          <a:solidFill>
            <a:schemeClr val="bg1">
              <a:lumMod val="65000"/>
            </a:schemeClr>
          </a:solidFill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39FDE679-8183-4E67-A300-3F87A48DE6E1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56133661-0841-4325-BA3D-798E4BDF33BA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76" name="TextBox 75">
                  <a:extLst>
                    <a:ext uri="{FF2B5EF4-FFF2-40B4-BE49-F238E27FC236}">
                      <a16:creationId xmlns:a16="http://schemas.microsoft.com/office/drawing/2014/main" id="{56133661-0841-4325-BA3D-798E4BDF33B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blipFill>
                  <a:blip r:embed="rId15"/>
                  <a:stretch>
                    <a:fillRect r="-38889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A1D949AD-F4A9-42B2-8189-D9CD45AB6A4F}"/>
              </a:ext>
            </a:extLst>
          </p:cNvPr>
          <p:cNvGrpSpPr/>
          <p:nvPr/>
        </p:nvGrpSpPr>
        <p:grpSpPr>
          <a:xfrm>
            <a:off x="7214633" y="1568193"/>
            <a:ext cx="2177730" cy="939869"/>
            <a:chOff x="2410600" y="2786340"/>
            <a:chExt cx="8187397" cy="717452"/>
          </a:xfrm>
          <a:solidFill>
            <a:schemeClr val="bg1">
              <a:lumMod val="65000"/>
            </a:schemeClr>
          </a:solidFill>
        </p:grpSpPr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1A2E6DD6-E6E5-4B03-896A-524ED6F61B77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F9F4D561-F281-44D9-9B21-0C44563B66DE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74" name="TextBox 73">
                  <a:extLst>
                    <a:ext uri="{FF2B5EF4-FFF2-40B4-BE49-F238E27FC236}">
                      <a16:creationId xmlns:a16="http://schemas.microsoft.com/office/drawing/2014/main" id="{F9F4D561-F281-44D9-9B21-0C44563B66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blipFill>
                  <a:blip r:embed="rId16"/>
                  <a:stretch>
                    <a:fillRect r="-35135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8C8E2C36-FBBA-415E-94A4-AF57FC70D7FD}"/>
              </a:ext>
            </a:extLst>
          </p:cNvPr>
          <p:cNvGrpSpPr/>
          <p:nvPr/>
        </p:nvGrpSpPr>
        <p:grpSpPr>
          <a:xfrm>
            <a:off x="9392363" y="1566369"/>
            <a:ext cx="2177730" cy="939869"/>
            <a:chOff x="2410600" y="2786340"/>
            <a:chExt cx="8187397" cy="717452"/>
          </a:xfrm>
          <a:solidFill>
            <a:schemeClr val="bg1">
              <a:lumMod val="65000"/>
            </a:schemeClr>
          </a:solidFill>
        </p:grpSpPr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1DBF7300-DA51-4559-8026-D597840C5B7B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00A8C2EC-EF2E-45DE-8E5D-D3A0BED35A6F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72" name="TextBox 71">
                  <a:extLst>
                    <a:ext uri="{FF2B5EF4-FFF2-40B4-BE49-F238E27FC236}">
                      <a16:creationId xmlns:a16="http://schemas.microsoft.com/office/drawing/2014/main" id="{00A8C2EC-EF2E-45DE-8E5D-D3A0BED35A6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blipFill>
                  <a:blip r:embed="rId17"/>
                  <a:stretch>
                    <a:fillRect r="-38889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FF164B9-214F-468F-AFB3-540F0446604C}"/>
              </a:ext>
            </a:extLst>
          </p:cNvPr>
          <p:cNvGrpSpPr/>
          <p:nvPr/>
        </p:nvGrpSpPr>
        <p:grpSpPr>
          <a:xfrm>
            <a:off x="630118" y="1565137"/>
            <a:ext cx="2177730" cy="939869"/>
            <a:chOff x="-2847537" y="3914777"/>
            <a:chExt cx="2177730" cy="939869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7F640F91-CA51-43CD-8929-E70A62B57470}"/>
                </a:ext>
              </a:extLst>
            </p:cNvPr>
            <p:cNvSpPr/>
            <p:nvPr/>
          </p:nvSpPr>
          <p:spPr>
            <a:xfrm>
              <a:off x="-2847537" y="3914777"/>
              <a:ext cx="2177730" cy="93986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28428256-C83C-42B1-878A-8AA063EB0A3B}"/>
                    </a:ext>
                  </a:extLst>
                </p:cNvPr>
                <p:cNvSpPr txBox="1"/>
                <p:nvPr/>
              </p:nvSpPr>
              <p:spPr>
                <a:xfrm>
                  <a:off x="-1979438" y="4092323"/>
                  <a:ext cx="220766" cy="584775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28428256-C83C-42B1-878A-8AA063EB0A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1979438" y="4092323"/>
                  <a:ext cx="220766" cy="584775"/>
                </a:xfrm>
                <a:prstGeom prst="rect">
                  <a:avLst/>
                </a:prstGeom>
                <a:blipFill>
                  <a:blip r:embed="rId18"/>
                  <a:stretch>
                    <a:fillRect r="-38889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365457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3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500"/>
                            </p:stCondLst>
                            <p:childTnLst>
                              <p:par>
                                <p:cTn id="4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8000"/>
                            </p:stCondLst>
                            <p:childTnLst>
                              <p:par>
                                <p:cTn id="44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9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1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4000"/>
                            </p:stCondLst>
                            <p:childTnLst>
                              <p:par>
                                <p:cTn id="56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5500"/>
                            </p:stCondLst>
                            <p:childTnLst>
                              <p:par>
                                <p:cTn id="59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7000"/>
                            </p:stCondLst>
                            <p:childTnLst>
                              <p:par>
                                <p:cTn id="62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8500"/>
                            </p:stCondLst>
                            <p:childTnLst>
                              <p:par>
                                <p:cTn id="93" presetID="1" presetClass="entr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/>
      <p:bldP spid="6" grpId="1"/>
      <p:bldP spid="9" grpId="0"/>
      <p:bldP spid="2" grpId="0"/>
      <p:bldP spid="45" grpId="0"/>
      <p:bldP spid="45" grpId="1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>
            <a:extLst>
              <a:ext uri="{FF2B5EF4-FFF2-40B4-BE49-F238E27FC236}">
                <a16:creationId xmlns:a16="http://schemas.microsoft.com/office/drawing/2014/main" id="{1F7D924C-3A6C-4109-B627-4CA88B9008D0}"/>
              </a:ext>
            </a:extLst>
          </p:cNvPr>
          <p:cNvSpPr/>
          <p:nvPr/>
        </p:nvSpPr>
        <p:spPr>
          <a:xfrm>
            <a:off x="2226938" y="407961"/>
            <a:ext cx="9377687" cy="5230502"/>
          </a:xfrm>
          <a:prstGeom prst="rt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B54BA2-8D1E-45E1-B1D6-BC9E3335507C}"/>
              </a:ext>
            </a:extLst>
          </p:cNvPr>
          <p:cNvSpPr txBox="1"/>
          <p:nvPr/>
        </p:nvSpPr>
        <p:spPr>
          <a:xfrm>
            <a:off x="5331463" y="5598938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i="1" dirty="0">
                <a:latin typeface="Courgette" panose="02000603070400060004" pitchFamily="2" charset="0"/>
              </a:rPr>
              <a:t>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7ECA7E-444A-4BDB-9225-E831E827F2D6}"/>
              </a:ext>
            </a:extLst>
          </p:cNvPr>
          <p:cNvSpPr txBox="1"/>
          <p:nvPr/>
        </p:nvSpPr>
        <p:spPr>
          <a:xfrm>
            <a:off x="718271" y="3023212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dirty="0"/>
              <a:t>328m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8FDA08-0BBB-4634-A192-216AEB03A620}"/>
              </a:ext>
            </a:extLst>
          </p:cNvPr>
          <p:cNvSpPr txBox="1"/>
          <p:nvPr/>
        </p:nvSpPr>
        <p:spPr>
          <a:xfrm>
            <a:off x="9639131" y="4921386"/>
            <a:ext cx="1392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26◦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825B01-758B-4EDA-A9E3-FD2A6389849F}"/>
                  </a:ext>
                </a:extLst>
              </p:cNvPr>
              <p:cNvSpPr txBox="1"/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NZ" sz="36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26=</m:t>
                          </m:r>
                        </m:e>
                      </m:func>
                      <m:f>
                        <m:f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328</m:t>
                          </m:r>
                        </m:num>
                        <m:den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NZ" sz="3600" b="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NZ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83825B01-758B-4EDA-A9E3-FD2A638984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6638" y="323557"/>
                <a:ext cx="6683276" cy="142109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B069F02B-9209-45A7-844D-CEACC1F0E295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0495" y="309489"/>
            <a:ext cx="2338706" cy="539931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FC8C9EC-9C2C-4194-BBC8-E9E669E61973}"/>
              </a:ext>
            </a:extLst>
          </p:cNvPr>
          <p:cNvSpPr txBox="1"/>
          <p:nvPr/>
        </p:nvSpPr>
        <p:spPr>
          <a:xfrm>
            <a:off x="6615277" y="1935424"/>
            <a:ext cx="5551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C00000"/>
                </a:solidFill>
              </a:rPr>
              <a:t>Look up tan 26 on your calculator.</a:t>
            </a:r>
          </a:p>
        </p:txBody>
      </p:sp>
    </p:spTree>
    <p:extLst>
      <p:ext uri="{BB962C8B-B14F-4D97-AF65-F5344CB8AC3E}">
        <p14:creationId xmlns:p14="http://schemas.microsoft.com/office/powerpoint/2010/main" val="1084057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30C52-7B42-4BFA-A7C8-718A11F3E6A1}"/>
                  </a:ext>
                </a:extLst>
              </p:cNvPr>
              <p:cNvSpPr txBox="1"/>
              <p:nvPr/>
            </p:nvSpPr>
            <p:spPr>
              <a:xfrm>
                <a:off x="3425483" y="3580226"/>
                <a:ext cx="4768948" cy="11330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0.49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NZ" sz="3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latin typeface="Cambria Math" panose="02040503050406030204" pitchFamily="18" charset="0"/>
                            </a:rPr>
                            <m:t>328</m:t>
                          </m:r>
                        </m:num>
                        <m:den>
                          <m:r>
                            <a:rPr lang="en-NZ" sz="3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den>
                      </m:f>
                    </m:oMath>
                  </m:oMathPara>
                </a14:m>
                <a:endParaRPr lang="en-NZ" sz="36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03A30C52-7B42-4BFA-A7C8-718A11F3E6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483" y="3580226"/>
                <a:ext cx="4768948" cy="11330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9D3CFE-1EB6-445E-A9D8-56D38E44BBFC}"/>
                  </a:ext>
                </a:extLst>
              </p:cNvPr>
              <p:cNvSpPr txBox="1"/>
              <p:nvPr/>
            </p:nvSpPr>
            <p:spPr>
              <a:xfrm flipH="1">
                <a:off x="2496588" y="2520955"/>
                <a:ext cx="100467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200" b="0" i="1" smtClean="0">
                          <a:latin typeface="Cambria Math" panose="02040503050406030204" pitchFamily="18" charset="0"/>
                        </a:rPr>
                        <m:t>328</m:t>
                      </m:r>
                    </m:oMath>
                  </m:oMathPara>
                </a14:m>
                <a:endParaRPr lang="en-NZ" sz="32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09D3CFE-1EB6-445E-A9D8-56D38E44B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496588" y="2520955"/>
                <a:ext cx="1004677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77D65E96-6097-4BF1-B9FC-77FDF0F8B72A}"/>
              </a:ext>
            </a:extLst>
          </p:cNvPr>
          <p:cNvGrpSpPr/>
          <p:nvPr/>
        </p:nvGrpSpPr>
        <p:grpSpPr>
          <a:xfrm>
            <a:off x="617406" y="1566161"/>
            <a:ext cx="1158387" cy="942680"/>
            <a:chOff x="696351" y="314360"/>
            <a:chExt cx="2729132" cy="745163"/>
          </a:xfrm>
          <a:solidFill>
            <a:schemeClr val="bg1">
              <a:lumMod val="7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CA2048A-EBC4-4980-927D-E0F5FCB9FF62}"/>
                </a:ext>
              </a:extLst>
            </p:cNvPr>
            <p:cNvSpPr/>
            <p:nvPr/>
          </p:nvSpPr>
          <p:spPr>
            <a:xfrm>
              <a:off x="696351" y="314360"/>
              <a:ext cx="2729132" cy="745163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5E82A77-0BB4-4D7B-B77F-55E96E509492}"/>
                    </a:ext>
                  </a:extLst>
                </p:cNvPr>
                <p:cNvSpPr txBox="1"/>
                <p:nvPr/>
              </p:nvSpPr>
              <p:spPr>
                <a:xfrm>
                  <a:off x="1206679" y="344483"/>
                  <a:ext cx="1105235" cy="621502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  <m:t>328</m:t>
                            </m:r>
                          </m:num>
                          <m:den>
                            <m:r>
                              <a:rPr lang="en-NZ" sz="2400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den>
                        </m:f>
                      </m:oMath>
                    </m:oMathPara>
                  </a14:m>
                  <a:endParaRPr lang="en-NZ" sz="2400" b="0" dirty="0"/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45E82A77-0BB4-4D7B-B77F-55E96E5094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06679" y="344483"/>
                  <a:ext cx="1105235" cy="621502"/>
                </a:xfrm>
                <a:prstGeom prst="rect">
                  <a:avLst/>
                </a:prstGeom>
                <a:blipFill>
                  <a:blip r:embed="rId4"/>
                  <a:stretch>
                    <a:fillRect r="-27273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906493-3D4B-494D-BCF2-A0835D3C7F3B}"/>
                  </a:ext>
                </a:extLst>
              </p:cNvPr>
              <p:cNvSpPr txBox="1"/>
              <p:nvPr/>
            </p:nvSpPr>
            <p:spPr>
              <a:xfrm>
                <a:off x="3425483" y="4879236"/>
                <a:ext cx="476894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0.49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328</m:t>
                      </m:r>
                    </m:oMath>
                  </m:oMathPara>
                </a14:m>
                <a:endParaRPr lang="en-NZ" sz="3600" dirty="0"/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906493-3D4B-494D-BCF2-A0835D3C7F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483" y="4879236"/>
                <a:ext cx="476894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C0472DAF-1786-4224-8987-8FDC9C86ACA2}"/>
              </a:ext>
            </a:extLst>
          </p:cNvPr>
          <p:cNvSpPr txBox="1"/>
          <p:nvPr/>
        </p:nvSpPr>
        <p:spPr>
          <a:xfrm>
            <a:off x="7727430" y="4961620"/>
            <a:ext cx="4129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</a:rPr>
              <a:t>Multiply both sides by </a:t>
            </a:r>
            <a:r>
              <a:rPr lang="en-NZ" sz="2800" i="1" dirty="0">
                <a:solidFill>
                  <a:srgbClr val="0070C0"/>
                </a:solidFill>
              </a:rPr>
              <a:t>d</a:t>
            </a:r>
            <a:r>
              <a:rPr lang="en-NZ" sz="2800" dirty="0">
                <a:solidFill>
                  <a:srgbClr val="0070C0"/>
                </a:solidFill>
              </a:rPr>
              <a:t>.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B5C4781-858B-4022-969C-E5D34688886B}"/>
              </a:ext>
            </a:extLst>
          </p:cNvPr>
          <p:cNvGrpSpPr/>
          <p:nvPr/>
        </p:nvGrpSpPr>
        <p:grpSpPr>
          <a:xfrm>
            <a:off x="606866" y="611342"/>
            <a:ext cx="1168928" cy="949906"/>
            <a:chOff x="3195352" y="798258"/>
            <a:chExt cx="2729132" cy="71745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ED3CFBCA-FA67-4ED0-AF3A-0CFE5EAAD58C}"/>
                </a:ext>
              </a:extLst>
            </p:cNvPr>
            <p:cNvSpPr/>
            <p:nvPr/>
          </p:nvSpPr>
          <p:spPr>
            <a:xfrm>
              <a:off x="3195352" y="798258"/>
              <a:ext cx="2729132" cy="7174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73EF095-2323-4DA5-A8B9-B3193F9A3E69}"/>
                    </a:ext>
                  </a:extLst>
                </p:cNvPr>
                <p:cNvSpPr txBox="1"/>
                <p:nvPr/>
              </p:nvSpPr>
              <p:spPr>
                <a:xfrm>
                  <a:off x="3266370" y="959901"/>
                  <a:ext cx="2658112" cy="441673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0.49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973EF095-2323-4DA5-A8B9-B3193F9A3E69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66370" y="959901"/>
                  <a:ext cx="2658112" cy="441673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7EAB7F3-9977-4BD0-944F-1F58D8E4BFD8}"/>
                  </a:ext>
                </a:extLst>
              </p:cNvPr>
              <p:cNvSpPr txBox="1"/>
              <p:nvPr/>
            </p:nvSpPr>
            <p:spPr>
              <a:xfrm>
                <a:off x="3425483" y="5937708"/>
                <a:ext cx="4768948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NZ" sz="3600" b="0" i="1" smtClean="0">
                          <a:latin typeface="Cambria Math" panose="02040503050406030204" pitchFamily="18" charset="0"/>
                        </a:rPr>
                        <m:t>669.39</m:t>
                      </m:r>
                    </m:oMath>
                  </m:oMathPara>
                </a14:m>
                <a:endParaRPr lang="en-NZ" sz="3600" b="0" dirty="0"/>
              </a:p>
              <a:p>
                <a:pPr/>
                <a:endParaRPr lang="en-NZ" sz="3600" dirty="0"/>
              </a:p>
            </p:txBody>
          </p:sp>
        </mc:Choice>
        <mc:Fallback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67EAB7F3-9977-4BD0-944F-1F58D8E4BF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5483" y="5937708"/>
                <a:ext cx="4768948" cy="120032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828F0274-2924-4020-84F6-2C10514576D6}"/>
              </a:ext>
            </a:extLst>
          </p:cNvPr>
          <p:cNvSpPr txBox="1"/>
          <p:nvPr/>
        </p:nvSpPr>
        <p:spPr>
          <a:xfrm>
            <a:off x="7696103" y="5979512"/>
            <a:ext cx="4129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>
                <a:solidFill>
                  <a:srgbClr val="0070C0"/>
                </a:solidFill>
              </a:rPr>
              <a:t>Divide both sides by 0.49.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2BF363F-F92C-4FFB-A878-EFA4CF34757D}"/>
              </a:ext>
            </a:extLst>
          </p:cNvPr>
          <p:cNvGrpSpPr/>
          <p:nvPr/>
        </p:nvGrpSpPr>
        <p:grpSpPr>
          <a:xfrm>
            <a:off x="606866" y="598752"/>
            <a:ext cx="5272285" cy="939869"/>
            <a:chOff x="2410600" y="2786340"/>
            <a:chExt cx="8187397" cy="717452"/>
          </a:xfrm>
          <a:solidFill>
            <a:schemeClr val="bg1">
              <a:lumMod val="85000"/>
            </a:schemeClr>
          </a:solidFill>
        </p:grpSpPr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5FF564CE-9888-4F2C-A150-13E31A4DC0D0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3934FB0E-9F56-4B80-B6DF-C66820DC869A}"/>
                    </a:ext>
                  </a:extLst>
                </p:cNvPr>
                <p:cNvSpPr txBox="1"/>
                <p:nvPr/>
              </p:nvSpPr>
              <p:spPr>
                <a:xfrm>
                  <a:off x="5083750" y="2866505"/>
                  <a:ext cx="2518148" cy="44639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:r>
                    <a:rPr lang="en-NZ" sz="3200" b="0" dirty="0"/>
                    <a:t>0</a:t>
                  </a:r>
                  <a14:m>
                    <m:oMath xmlns:m="http://schemas.openxmlformats.org/officeDocument/2006/math">
                      <m:r>
                        <a:rPr lang="en-NZ" sz="3200" b="0" i="0" smtClean="0">
                          <a:latin typeface="Cambria Math" panose="02040503050406030204" pitchFamily="18" charset="0"/>
                        </a:rPr>
                        <m:t>.49</m:t>
                      </m:r>
                      <m:r>
                        <m:rPr>
                          <m:sty m:val="p"/>
                        </m:rPr>
                        <a:rPr lang="en-NZ" sz="3200" b="0" i="0" smtClean="0">
                          <a:latin typeface="Cambria Math" panose="02040503050406030204" pitchFamily="18" charset="0"/>
                        </a:rPr>
                        <m:t>d</m:t>
                      </m:r>
                    </m:oMath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49" name="TextBox 48">
                  <a:extLst>
                    <a:ext uri="{FF2B5EF4-FFF2-40B4-BE49-F238E27FC236}">
                      <a16:creationId xmlns:a16="http://schemas.microsoft.com/office/drawing/2014/main" id="{3934FB0E-9F56-4B80-B6DF-C66820DC869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83750" y="2866505"/>
                  <a:ext cx="2518148" cy="446390"/>
                </a:xfrm>
                <a:prstGeom prst="rect">
                  <a:avLst/>
                </a:prstGeom>
                <a:blipFill>
                  <a:blip r:embed="rId8"/>
                  <a:stretch>
                    <a:fillRect l="-9774" t="-12500" b="-34375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00C8CB4-E550-4EB5-8FEA-CE461DFE850E}"/>
              </a:ext>
            </a:extLst>
          </p:cNvPr>
          <p:cNvGrpSpPr/>
          <p:nvPr/>
        </p:nvGrpSpPr>
        <p:grpSpPr>
          <a:xfrm>
            <a:off x="606866" y="587088"/>
            <a:ext cx="10465325" cy="939869"/>
            <a:chOff x="2410600" y="2771166"/>
            <a:chExt cx="8187397" cy="717452"/>
          </a:xfrm>
          <a:solidFill>
            <a:schemeClr val="bg1">
              <a:lumMod val="85000"/>
            </a:schemeClr>
          </a:solidFill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7BD2ECAA-C5FB-48AB-B14B-AABB3689EBF9}"/>
                </a:ext>
              </a:extLst>
            </p:cNvPr>
            <p:cNvSpPr/>
            <p:nvPr/>
          </p:nvSpPr>
          <p:spPr>
            <a:xfrm>
              <a:off x="2410600" y="2771166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032023B-EAC8-471F-B12E-F445B7761DCA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32" name="TextBox 31">
                  <a:extLst>
                    <a:ext uri="{FF2B5EF4-FFF2-40B4-BE49-F238E27FC236}">
                      <a16:creationId xmlns:a16="http://schemas.microsoft.com/office/drawing/2014/main" id="{3032023B-EAC8-471F-B12E-F445B7761DC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446390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9CDA752D-2E04-42F8-ABCD-1FB57CE381EE}"/>
              </a:ext>
            </a:extLst>
          </p:cNvPr>
          <p:cNvSpPr/>
          <p:nvPr/>
        </p:nvSpPr>
        <p:spPr>
          <a:xfrm>
            <a:off x="637285" y="1553065"/>
            <a:ext cx="5246466" cy="949906"/>
          </a:xfrm>
          <a:prstGeom prst="rect">
            <a:avLst/>
          </a:prstGeom>
          <a:noFill/>
          <a:ln w="38100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6FC3AE8-F179-4E62-919A-280393A844CC}"/>
              </a:ext>
            </a:extLst>
          </p:cNvPr>
          <p:cNvGrpSpPr/>
          <p:nvPr/>
        </p:nvGrpSpPr>
        <p:grpSpPr>
          <a:xfrm>
            <a:off x="630538" y="1554610"/>
            <a:ext cx="5248613" cy="949906"/>
            <a:chOff x="2410600" y="2786340"/>
            <a:chExt cx="8187397" cy="717452"/>
          </a:xfrm>
          <a:solidFill>
            <a:schemeClr val="bg1">
              <a:lumMod val="65000"/>
            </a:schemeClr>
          </a:solidFill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7916C543-476C-4F79-957E-4521040E2117}"/>
                </a:ext>
              </a:extLst>
            </p:cNvPr>
            <p:cNvSpPr/>
            <p:nvPr/>
          </p:nvSpPr>
          <p:spPr>
            <a:xfrm>
              <a:off x="2410600" y="2786340"/>
              <a:ext cx="8187397" cy="717452"/>
            </a:xfrm>
            <a:prstGeom prst="rect">
              <a:avLst/>
            </a:prstGeom>
            <a:grpFill/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92AFBD75-123F-4936-9D78-9B4C6AFFBBA0}"/>
                    </a:ext>
                  </a:extLst>
                </p:cNvPr>
                <p:cNvSpPr txBox="1"/>
                <p:nvPr/>
              </p:nvSpPr>
              <p:spPr>
                <a:xfrm>
                  <a:off x="6096000" y="2866505"/>
                  <a:ext cx="829994" cy="416567"/>
                </a:xfrm>
                <a:prstGeom prst="rect">
                  <a:avLst/>
                </a:prstGeom>
                <a:grp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328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27" name="TextBox 26">
                  <a:extLst>
                    <a:ext uri="{FF2B5EF4-FFF2-40B4-BE49-F238E27FC236}">
                      <a16:creationId xmlns:a16="http://schemas.microsoft.com/office/drawing/2014/main" id="{92AFBD75-123F-4936-9D78-9B4C6AFFBBA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096000" y="2866505"/>
                  <a:ext cx="829994" cy="416567"/>
                </a:xfrm>
                <a:prstGeom prst="rect">
                  <a:avLst/>
                </a:prstGeom>
                <a:blipFill>
                  <a:blip r:embed="rId10"/>
                  <a:stretch>
                    <a:fillRect r="-41379"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0FF164B9-214F-468F-AFB3-540F0446604C}"/>
              </a:ext>
            </a:extLst>
          </p:cNvPr>
          <p:cNvGrpSpPr/>
          <p:nvPr/>
        </p:nvGrpSpPr>
        <p:grpSpPr>
          <a:xfrm>
            <a:off x="612805" y="1550285"/>
            <a:ext cx="10465325" cy="939869"/>
            <a:chOff x="-2870788" y="3934662"/>
            <a:chExt cx="2177730" cy="939869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7F640F91-CA51-43CD-8929-E70A62B57470}"/>
                </a:ext>
              </a:extLst>
            </p:cNvPr>
            <p:cNvSpPr/>
            <p:nvPr/>
          </p:nvSpPr>
          <p:spPr>
            <a:xfrm>
              <a:off x="-2870788" y="3934662"/>
              <a:ext cx="2177730" cy="93986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38100"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28428256-C83C-42B1-878A-8AA063EB0A3B}"/>
                    </a:ext>
                  </a:extLst>
                </p:cNvPr>
                <p:cNvSpPr txBox="1"/>
                <p:nvPr/>
              </p:nvSpPr>
              <p:spPr>
                <a:xfrm>
                  <a:off x="-2141380" y="4087505"/>
                  <a:ext cx="729105" cy="584775"/>
                </a:xfrm>
                <a:prstGeom prst="rect">
                  <a:avLst/>
                </a:prstGeom>
                <a:solidFill>
                  <a:schemeClr val="bg1">
                    <a:lumMod val="65000"/>
                  </a:schemeClr>
                </a:solidFill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NZ" sz="3200" b="0" i="1" smtClean="0">
                            <a:latin typeface="Cambria Math" panose="02040503050406030204" pitchFamily="18" charset="0"/>
                          </a:rPr>
                          <m:t>669.39</m:t>
                        </m:r>
                      </m:oMath>
                    </m:oMathPara>
                  </a14:m>
                  <a:endParaRPr lang="en-NZ" sz="3200" dirty="0"/>
                </a:p>
              </p:txBody>
            </p:sp>
          </mc:Choice>
          <mc:Fallback>
            <p:sp>
              <p:nvSpPr>
                <p:cNvPr id="84" name="TextBox 83">
                  <a:extLst>
                    <a:ext uri="{FF2B5EF4-FFF2-40B4-BE49-F238E27FC236}">
                      <a16:creationId xmlns:a16="http://schemas.microsoft.com/office/drawing/2014/main" id="{28428256-C83C-42B1-878A-8AA063EB0A3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2141380" y="4087505"/>
                  <a:ext cx="729105" cy="584775"/>
                </a:xfrm>
                <a:prstGeom prst="rect">
                  <a:avLst/>
                </a:prstGeom>
                <a:blipFill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NZ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45645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3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65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9500"/>
                            </p:stCondLst>
                            <p:childTnLst>
                              <p:par>
                                <p:cTn id="44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1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2500"/>
                            </p:stCondLst>
                            <p:childTnLst>
                              <p:par>
                                <p:cTn id="50" presetID="1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40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5500"/>
                            </p:stCondLst>
                            <p:childTnLst>
                              <p:par>
                                <p:cTn id="56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7000"/>
                            </p:stCondLst>
                            <p:childTnLst>
                              <p:par>
                                <p:cTn id="59" presetID="1" presetClass="entr" presetSubtype="0" fill="hold" grpId="1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/>
      <p:bldP spid="2" grpId="0"/>
      <p:bldP spid="45" grpId="0"/>
      <p:bldP spid="45" grpId="1"/>
      <p:bldP spid="46" grpId="0"/>
      <p:bldP spid="5" grpId="0" animBg="1"/>
      <p:bldP spid="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3E360CF-3DC0-4411-A7BD-5081E2B8CDF7}"/>
              </a:ext>
            </a:extLst>
          </p:cNvPr>
          <p:cNvSpPr txBox="1"/>
          <p:nvPr/>
        </p:nvSpPr>
        <p:spPr>
          <a:xfrm>
            <a:off x="167268" y="189571"/>
            <a:ext cx="4895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>
                <a:solidFill>
                  <a:srgbClr val="C00000"/>
                </a:solidFill>
              </a:rPr>
              <a:t>Practice Example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FD0A154-638D-4583-987A-F145E2F91AE0}"/>
              </a:ext>
            </a:extLst>
          </p:cNvPr>
          <p:cNvGrpSpPr/>
          <p:nvPr/>
        </p:nvGrpSpPr>
        <p:grpSpPr>
          <a:xfrm>
            <a:off x="998129" y="1240671"/>
            <a:ext cx="11001828" cy="5230502"/>
            <a:chOff x="595086" y="1083212"/>
            <a:chExt cx="11001828" cy="5230502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AC71CCEE-3648-4938-B6FF-9E75423D09C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1426584">
              <a:off x="3566896" y="2443300"/>
              <a:ext cx="986829" cy="1258207"/>
            </a:xfrm>
            <a:prstGeom prst="rect">
              <a:avLst/>
            </a:prstGeom>
          </p:spPr>
        </p:pic>
        <p:sp>
          <p:nvSpPr>
            <p:cNvPr id="14" name="Right Triangle 13">
              <a:extLst>
                <a:ext uri="{FF2B5EF4-FFF2-40B4-BE49-F238E27FC236}">
                  <a16:creationId xmlns:a16="http://schemas.microsoft.com/office/drawing/2014/main" id="{3ECE33B8-022B-48D1-995C-C6E9F8ECD20B}"/>
                </a:ext>
              </a:extLst>
            </p:cNvPr>
            <p:cNvSpPr/>
            <p:nvPr/>
          </p:nvSpPr>
          <p:spPr>
            <a:xfrm>
              <a:off x="595086" y="1083212"/>
              <a:ext cx="11001828" cy="5230502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69AFAEEB-D031-443A-9E40-FC103A6C68D5}"/>
              </a:ext>
            </a:extLst>
          </p:cNvPr>
          <p:cNvSpPr txBox="1"/>
          <p:nvPr/>
        </p:nvSpPr>
        <p:spPr>
          <a:xfrm>
            <a:off x="-18992" y="3563534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3200" dirty="0"/>
              <a:t>66m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D9385DC-F1F9-44D3-9F75-0A357DEC8B3A}"/>
                  </a:ext>
                </a:extLst>
              </p:cNvPr>
              <p:cNvSpPr txBox="1"/>
              <p:nvPr/>
            </p:nvSpPr>
            <p:spPr>
              <a:xfrm>
                <a:off x="4918116" y="1043803"/>
                <a:ext cx="6683276" cy="1421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NZ" sz="3600" b="0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34=</m:t>
                          </m:r>
                        </m:e>
                      </m:func>
                      <m:f>
                        <m:fPr>
                          <m:ctrlP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66</m:t>
                          </m:r>
                        </m:num>
                        <m:den>
                          <m:r>
                            <a:rPr lang="en-NZ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NZ" sz="3600" b="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NZ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D9385DC-F1F9-44D3-9F75-0A357DEC8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8116" y="1043803"/>
                <a:ext cx="6683276" cy="142109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93E2E58-FF80-4884-A0C4-684FF5A3714F}"/>
              </a:ext>
            </a:extLst>
          </p:cNvPr>
          <p:cNvSpPr/>
          <p:nvPr/>
        </p:nvSpPr>
        <p:spPr>
          <a:xfrm>
            <a:off x="10751201" y="5978803"/>
            <a:ext cx="171251" cy="492370"/>
          </a:xfrm>
          <a:custGeom>
            <a:avLst/>
            <a:gdLst>
              <a:gd name="connsiteX0" fmla="*/ 171251 w 171251"/>
              <a:gd name="connsiteY0" fmla="*/ 0 h 492370"/>
              <a:gd name="connsiteX1" fmla="*/ 2439 w 171251"/>
              <a:gd name="connsiteY1" fmla="*/ 196948 h 492370"/>
              <a:gd name="connsiteX2" fmla="*/ 86845 w 171251"/>
              <a:gd name="connsiteY2" fmla="*/ 492370 h 492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1251" h="492370">
                <a:moveTo>
                  <a:pt x="171251" y="0"/>
                </a:moveTo>
                <a:cubicBezTo>
                  <a:pt x="93879" y="57443"/>
                  <a:pt x="16507" y="114886"/>
                  <a:pt x="2439" y="196948"/>
                </a:cubicBezTo>
                <a:cubicBezTo>
                  <a:pt x="-11629" y="279010"/>
                  <a:pt x="37608" y="385690"/>
                  <a:pt x="86845" y="492370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97FB262-A7B0-49CB-AE36-9866480DB556}"/>
              </a:ext>
            </a:extLst>
          </p:cNvPr>
          <p:cNvSpPr txBox="1"/>
          <p:nvPr/>
        </p:nvSpPr>
        <p:spPr>
          <a:xfrm>
            <a:off x="10054850" y="5886398"/>
            <a:ext cx="13927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/>
              <a:t>34◦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4A4DE2D-E360-439F-9ADF-D14B83037CF1}"/>
              </a:ext>
            </a:extLst>
          </p:cNvPr>
          <p:cNvSpPr txBox="1"/>
          <p:nvPr/>
        </p:nvSpPr>
        <p:spPr>
          <a:xfrm>
            <a:off x="5665048" y="2909595"/>
            <a:ext cx="11710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200" dirty="0">
                <a:latin typeface="Courgette" panose="02000603070400060004" pitchFamily="2" charset="0"/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4281859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</TotalTime>
  <Words>175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Courgette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26</cp:revision>
  <dcterms:created xsi:type="dcterms:W3CDTF">2019-04-14T21:33:09Z</dcterms:created>
  <dcterms:modified xsi:type="dcterms:W3CDTF">2019-04-15T05:33:35Z</dcterms:modified>
</cp:coreProperties>
</file>