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5" r:id="rId5"/>
    <p:sldId id="264" r:id="rId6"/>
    <p:sldId id="266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2EEAB-BD4D-4E94-B69A-1C679460BB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2E547B-D651-4ADA-9438-76DA4FFB6A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8FE3E-6BEF-41BD-9730-7DA170FCB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8D4D-5774-4D34-91DA-E37719AC39D6}" type="datetimeFigureOut">
              <a:rPr lang="en-NZ" smtClean="0"/>
              <a:t>15/04/2019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F7558-9E6B-49E4-9019-AE8FF4B7A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851152-9EAC-4924-9554-258503E5B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35F7E-BB5B-4D57-9B1C-267E1E7456F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42483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B5E69-B11A-400B-9E36-AE7ECE4CE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AD855A-D25B-4486-8E14-4292EAAD0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4B8AD-854F-49A3-98F7-E089D37C8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8D4D-5774-4D34-91DA-E37719AC39D6}" type="datetimeFigureOut">
              <a:rPr lang="en-NZ" smtClean="0"/>
              <a:t>15/04/2019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5C92C-DC9E-4054-A40C-C2272FC15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B266A-3F56-429A-A802-6E02BA65D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35F7E-BB5B-4D57-9B1C-267E1E7456F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16296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CB884F-27CB-445A-A8D2-4EAAEC5FA4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E0D22D-329C-4084-B3D7-DCE99E2E2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34F86-3AB6-4B41-B322-DA574EBA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8D4D-5774-4D34-91DA-E37719AC39D6}" type="datetimeFigureOut">
              <a:rPr lang="en-NZ" smtClean="0"/>
              <a:t>15/04/2019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C7B64-2416-4385-A7F6-06904CA35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8CD946-D617-4B2A-B83D-F1D4BEC50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35F7E-BB5B-4D57-9B1C-267E1E7456F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269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BF3F8-BA89-4252-B0CE-4FE040B88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4940A-A74D-4A94-8A0B-12AEEFB77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BF008-34EA-434E-B82D-28E5B98B2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8D4D-5774-4D34-91DA-E37719AC39D6}" type="datetimeFigureOut">
              <a:rPr lang="en-NZ" smtClean="0"/>
              <a:t>15/04/2019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5205D-6F69-4B49-9F8C-09878CE04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882ED-648D-4D9F-BED0-106F12CC6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35F7E-BB5B-4D57-9B1C-267E1E7456F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83540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21057-ED80-44F8-B012-CDAEF4606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5C8370-97F0-42BD-AB9F-FB7F8A3FE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96FD9-4F72-4BB2-AFD5-38D2E2390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8D4D-5774-4D34-91DA-E37719AC39D6}" type="datetimeFigureOut">
              <a:rPr lang="en-NZ" smtClean="0"/>
              <a:t>15/04/2019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6AEEC-331C-45EA-8A7A-1BAF86B45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1F031-884E-4182-91D6-427275BC7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35F7E-BB5B-4D57-9B1C-267E1E7456F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5642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D7C45-5E5D-474D-998B-FAB4B6A01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BD11A-604F-4D31-AB8B-56CF870B4A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8F42E1-4A03-46BC-AA23-7A4971B165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8F86B4-E426-47D4-A216-AFDF86065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8D4D-5774-4D34-91DA-E37719AC39D6}" type="datetimeFigureOut">
              <a:rPr lang="en-NZ" smtClean="0"/>
              <a:t>15/04/2019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AE9DED-3F18-4FF5-AE64-ECE4D483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7E8C8A-DFE6-4F28-88FA-2109DC822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35F7E-BB5B-4D57-9B1C-267E1E7456F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06013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D99A4-967C-47C4-AE1C-8D80E6D55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84FBCB-69D9-4A41-8D1D-F25ADCC0E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B1B68-51DE-47CC-822D-248CF825ED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870197-192B-4548-AD28-D169020DC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A9286A-3C0A-433B-AF7A-50E39B7B97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F9627C-0DCE-4430-9DBE-29C296D30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8D4D-5774-4D34-91DA-E37719AC39D6}" type="datetimeFigureOut">
              <a:rPr lang="en-NZ" smtClean="0"/>
              <a:t>15/04/2019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152D36-17A9-4671-B5AE-5A05403CD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B70DD5-4D87-4CEA-9D84-4FC4AF1A2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35F7E-BB5B-4D57-9B1C-267E1E7456F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97013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B321F-1BF3-4A40-AACD-1420F3D1E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1B118D-D554-4EE1-81DA-1CD1D2D99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8D4D-5774-4D34-91DA-E37719AC39D6}" type="datetimeFigureOut">
              <a:rPr lang="en-NZ" smtClean="0"/>
              <a:t>15/04/2019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9F1999-03B5-4D97-B597-2B5E4CB4C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D65BC6-7B0B-4221-A7C2-DBBD85289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35F7E-BB5B-4D57-9B1C-267E1E7456F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97866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D650DA-5906-4561-96CC-179A79B8B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8D4D-5774-4D34-91DA-E37719AC39D6}" type="datetimeFigureOut">
              <a:rPr lang="en-NZ" smtClean="0"/>
              <a:t>15/04/2019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A92E39-EA9C-4D6C-99C4-28377DFA0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9C1295-324A-4489-9938-614192440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35F7E-BB5B-4D57-9B1C-267E1E7456F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35418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F2C70-D289-4294-A71D-EE70DF0A2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B982A-9DD9-4666-AF83-88A942E03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70961E-31BD-47E8-91A0-2D6E67282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E3629A-5086-4F6C-B14D-4EBD1C75E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8D4D-5774-4D34-91DA-E37719AC39D6}" type="datetimeFigureOut">
              <a:rPr lang="en-NZ" smtClean="0"/>
              <a:t>15/04/2019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62BBEC-4E68-49E4-955D-623A0D8A5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B7424D-6D55-4AAB-B17D-0D4F3FB09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35F7E-BB5B-4D57-9B1C-267E1E7456F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85673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EDF7E-422E-460B-A8C7-2A52C54D1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265829-E0DC-4C05-BA9A-EFB723D350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173C32-677A-4270-9BAB-6B015E600E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844C8D-012F-4BE5-B3F9-0DF6F3216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8D4D-5774-4D34-91DA-E37719AC39D6}" type="datetimeFigureOut">
              <a:rPr lang="en-NZ" smtClean="0"/>
              <a:t>15/04/2019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DF5688-9212-4D63-A771-B80C28C74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FC535F-C32C-4A6F-AC0E-78833B3BE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35F7E-BB5B-4D57-9B1C-267E1E7456F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81943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2D6E8D-5C63-487B-8FE7-B86E84C57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CDA8D6-1486-450F-9E5D-20B821F47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21058-1C4A-4639-93F7-19C73E0A6A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C8D4D-5774-4D34-91DA-E37719AC39D6}" type="datetimeFigureOut">
              <a:rPr lang="en-NZ" smtClean="0"/>
              <a:t>15/04/2019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91154-632C-47BD-966A-33D46E6438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AD25B0-9921-4882-8A54-517DCCDE00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35F7E-BB5B-4D57-9B1C-267E1E7456F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0822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C739360-87F2-4E4F-AC32-AF33D797D02A}"/>
              </a:ext>
            </a:extLst>
          </p:cNvPr>
          <p:cNvGrpSpPr/>
          <p:nvPr/>
        </p:nvGrpSpPr>
        <p:grpSpPr>
          <a:xfrm>
            <a:off x="932713" y="647114"/>
            <a:ext cx="11001828" cy="5230502"/>
            <a:chOff x="595086" y="1083212"/>
            <a:chExt cx="11001828" cy="5230502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C557953C-BA09-4C26-9A28-B2AE8C84FA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437229">
              <a:off x="3589369" y="2455174"/>
              <a:ext cx="986829" cy="1258207"/>
            </a:xfrm>
            <a:prstGeom prst="rect">
              <a:avLst/>
            </a:prstGeom>
          </p:spPr>
        </p:pic>
        <p:sp>
          <p:nvSpPr>
            <p:cNvPr id="3" name="Right Triangle 2">
              <a:extLst>
                <a:ext uri="{FF2B5EF4-FFF2-40B4-BE49-F238E27FC236}">
                  <a16:creationId xmlns:a16="http://schemas.microsoft.com/office/drawing/2014/main" id="{4EADFDC6-2543-410C-818C-2A8EB38C9516}"/>
                </a:ext>
              </a:extLst>
            </p:cNvPr>
            <p:cNvSpPr/>
            <p:nvPr/>
          </p:nvSpPr>
          <p:spPr>
            <a:xfrm>
              <a:off x="595086" y="1083212"/>
              <a:ext cx="11001828" cy="5230502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7762AAB3-DB1D-4A65-904A-28661288F2CF}"/>
              </a:ext>
            </a:extLst>
          </p:cNvPr>
          <p:cNvSpPr txBox="1"/>
          <p:nvPr/>
        </p:nvSpPr>
        <p:spPr>
          <a:xfrm>
            <a:off x="0" y="2955499"/>
            <a:ext cx="1171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i="1" dirty="0"/>
              <a:t>h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82A6CCC-E715-4085-8132-B881336D0505}"/>
              </a:ext>
            </a:extLst>
          </p:cNvPr>
          <p:cNvSpPr/>
          <p:nvPr/>
        </p:nvSpPr>
        <p:spPr>
          <a:xfrm>
            <a:off x="10703075" y="5373858"/>
            <a:ext cx="171251" cy="492370"/>
          </a:xfrm>
          <a:custGeom>
            <a:avLst/>
            <a:gdLst>
              <a:gd name="connsiteX0" fmla="*/ 171251 w 171251"/>
              <a:gd name="connsiteY0" fmla="*/ 0 h 492370"/>
              <a:gd name="connsiteX1" fmla="*/ 2439 w 171251"/>
              <a:gd name="connsiteY1" fmla="*/ 196948 h 492370"/>
              <a:gd name="connsiteX2" fmla="*/ 86845 w 171251"/>
              <a:gd name="connsiteY2" fmla="*/ 492370 h 492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251" h="492370">
                <a:moveTo>
                  <a:pt x="171251" y="0"/>
                </a:moveTo>
                <a:cubicBezTo>
                  <a:pt x="93879" y="57443"/>
                  <a:pt x="16507" y="114886"/>
                  <a:pt x="2439" y="196948"/>
                </a:cubicBezTo>
                <a:cubicBezTo>
                  <a:pt x="-11629" y="279010"/>
                  <a:pt x="37608" y="385690"/>
                  <a:pt x="86845" y="49237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498AEA-8262-41B0-80FB-AC8D6663AFE5}"/>
              </a:ext>
            </a:extLst>
          </p:cNvPr>
          <p:cNvSpPr txBox="1"/>
          <p:nvPr/>
        </p:nvSpPr>
        <p:spPr>
          <a:xfrm>
            <a:off x="5873596" y="2511922"/>
            <a:ext cx="1171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59m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DF9A3D-4614-4CE5-9603-3075BF4C79CF}"/>
              </a:ext>
            </a:extLst>
          </p:cNvPr>
          <p:cNvSpPr txBox="1"/>
          <p:nvPr/>
        </p:nvSpPr>
        <p:spPr>
          <a:xfrm>
            <a:off x="9395998" y="5281453"/>
            <a:ext cx="1392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25.07◦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66D6F2-AB76-4E50-93BF-B03088B384A9}"/>
              </a:ext>
            </a:extLst>
          </p:cNvPr>
          <p:cNvSpPr txBox="1"/>
          <p:nvPr/>
        </p:nvSpPr>
        <p:spPr>
          <a:xfrm>
            <a:off x="168811" y="5970021"/>
            <a:ext cx="117657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Imagine you know the length of the zipline and the angle of elevation. </a:t>
            </a:r>
          </a:p>
          <a:p>
            <a:r>
              <a:rPr lang="en-NZ" sz="2400" dirty="0"/>
              <a:t>How will you find the height (</a:t>
            </a:r>
            <a:r>
              <a:rPr lang="en-NZ" sz="2400" i="1" dirty="0"/>
              <a:t>h</a:t>
            </a:r>
            <a:r>
              <a:rPr lang="en-NZ" sz="2400" dirty="0"/>
              <a:t>)?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CF45E36-78A8-4C2E-BDDC-79F410B35BB0}"/>
                  </a:ext>
                </a:extLst>
              </p:cNvPr>
              <p:cNvSpPr txBox="1"/>
              <p:nvPr/>
            </p:nvSpPr>
            <p:spPr>
              <a:xfrm>
                <a:off x="4936638" y="323557"/>
                <a:ext cx="6683276" cy="1421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NZ" sz="3600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25.07=</m:t>
                          </m:r>
                        </m:e>
                      </m:func>
                      <m:f>
                        <m:fPr>
                          <m:ctrlP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59</m:t>
                          </m:r>
                        </m:den>
                      </m:f>
                    </m:oMath>
                  </m:oMathPara>
                </a14:m>
                <a:endParaRPr lang="en-NZ" sz="3600" b="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NZ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CF45E36-78A8-4C2E-BDDC-79F410B35B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638" y="323557"/>
                <a:ext cx="6683276" cy="14210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3520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C739360-87F2-4E4F-AC32-AF33D797D02A}"/>
              </a:ext>
            </a:extLst>
          </p:cNvPr>
          <p:cNvGrpSpPr/>
          <p:nvPr/>
        </p:nvGrpSpPr>
        <p:grpSpPr>
          <a:xfrm>
            <a:off x="932713" y="647114"/>
            <a:ext cx="11001828" cy="5230502"/>
            <a:chOff x="595086" y="1083212"/>
            <a:chExt cx="11001828" cy="5230502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C557953C-BA09-4C26-9A28-B2AE8C84FA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426584">
              <a:off x="3566896" y="2443300"/>
              <a:ext cx="986829" cy="1258207"/>
            </a:xfrm>
            <a:prstGeom prst="rect">
              <a:avLst/>
            </a:prstGeom>
          </p:spPr>
        </p:pic>
        <p:sp>
          <p:nvSpPr>
            <p:cNvPr id="3" name="Right Triangle 2">
              <a:extLst>
                <a:ext uri="{FF2B5EF4-FFF2-40B4-BE49-F238E27FC236}">
                  <a16:creationId xmlns:a16="http://schemas.microsoft.com/office/drawing/2014/main" id="{4EADFDC6-2543-410C-818C-2A8EB38C9516}"/>
                </a:ext>
              </a:extLst>
            </p:cNvPr>
            <p:cNvSpPr/>
            <p:nvPr/>
          </p:nvSpPr>
          <p:spPr>
            <a:xfrm>
              <a:off x="595086" y="1083212"/>
              <a:ext cx="11001828" cy="5230502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7762AAB3-DB1D-4A65-904A-28661288F2CF}"/>
              </a:ext>
            </a:extLst>
          </p:cNvPr>
          <p:cNvSpPr txBox="1"/>
          <p:nvPr/>
        </p:nvSpPr>
        <p:spPr>
          <a:xfrm>
            <a:off x="-84408" y="2969977"/>
            <a:ext cx="1171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dirty="0"/>
              <a:t>66m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82A6CCC-E715-4085-8132-B881336D0505}"/>
              </a:ext>
            </a:extLst>
          </p:cNvPr>
          <p:cNvSpPr/>
          <p:nvPr/>
        </p:nvSpPr>
        <p:spPr>
          <a:xfrm>
            <a:off x="10875889" y="5373858"/>
            <a:ext cx="171251" cy="492370"/>
          </a:xfrm>
          <a:custGeom>
            <a:avLst/>
            <a:gdLst>
              <a:gd name="connsiteX0" fmla="*/ 171251 w 171251"/>
              <a:gd name="connsiteY0" fmla="*/ 0 h 492370"/>
              <a:gd name="connsiteX1" fmla="*/ 2439 w 171251"/>
              <a:gd name="connsiteY1" fmla="*/ 196948 h 492370"/>
              <a:gd name="connsiteX2" fmla="*/ 86845 w 171251"/>
              <a:gd name="connsiteY2" fmla="*/ 492370 h 492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251" h="492370">
                <a:moveTo>
                  <a:pt x="171251" y="0"/>
                </a:moveTo>
                <a:cubicBezTo>
                  <a:pt x="93879" y="57443"/>
                  <a:pt x="16507" y="114886"/>
                  <a:pt x="2439" y="196948"/>
                </a:cubicBezTo>
                <a:cubicBezTo>
                  <a:pt x="-11629" y="279010"/>
                  <a:pt x="37608" y="385690"/>
                  <a:pt x="86845" y="49237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498AEA-8262-41B0-80FB-AC8D6663AFE5}"/>
              </a:ext>
            </a:extLst>
          </p:cNvPr>
          <p:cNvSpPr txBox="1"/>
          <p:nvPr/>
        </p:nvSpPr>
        <p:spPr>
          <a:xfrm>
            <a:off x="5873596" y="2511922"/>
            <a:ext cx="1171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>
                <a:latin typeface="Courgette" panose="02000603070400060004" pitchFamily="2" charset="0"/>
              </a:rPr>
              <a:t>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DF9A3D-4614-4CE5-9603-3075BF4C79CF}"/>
              </a:ext>
            </a:extLst>
          </p:cNvPr>
          <p:cNvSpPr txBox="1"/>
          <p:nvPr/>
        </p:nvSpPr>
        <p:spPr>
          <a:xfrm>
            <a:off x="8278276" y="5292841"/>
            <a:ext cx="1392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34◦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66D6F2-AB76-4E50-93BF-B03088B384A9}"/>
              </a:ext>
            </a:extLst>
          </p:cNvPr>
          <p:cNvSpPr txBox="1"/>
          <p:nvPr/>
        </p:nvSpPr>
        <p:spPr>
          <a:xfrm>
            <a:off x="168811" y="5970021"/>
            <a:ext cx="117657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Imagine you know the height and the angle of elevation. </a:t>
            </a:r>
          </a:p>
          <a:p>
            <a:r>
              <a:rPr lang="en-NZ" sz="2400" dirty="0"/>
              <a:t>How will you find the length of the zipline (</a:t>
            </a:r>
            <a:r>
              <a:rPr lang="en-NZ" sz="2400" dirty="0">
                <a:latin typeface="Courgette" panose="02000603070400060004" pitchFamily="2" charset="0"/>
              </a:rPr>
              <a:t>l</a:t>
            </a:r>
            <a:r>
              <a:rPr lang="en-NZ" sz="2400" dirty="0"/>
              <a:t>)?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F22C14-BBDA-4063-9BCA-C9C6655B716C}"/>
                  </a:ext>
                </a:extLst>
              </p:cNvPr>
              <p:cNvSpPr txBox="1"/>
              <p:nvPr/>
            </p:nvSpPr>
            <p:spPr>
              <a:xfrm>
                <a:off x="4936638" y="323557"/>
                <a:ext cx="6683276" cy="1421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NZ" sz="3600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34=</m:t>
                          </m:r>
                        </m:e>
                      </m:func>
                      <m:f>
                        <m:fPr>
                          <m:ctrlP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66</m:t>
                          </m:r>
                        </m:num>
                        <m:den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NZ" sz="3600" b="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NZ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F22C14-BBDA-4063-9BCA-C9C6655B71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638" y="323557"/>
                <a:ext cx="6683276" cy="14210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406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C739360-87F2-4E4F-AC32-AF33D797D02A}"/>
              </a:ext>
            </a:extLst>
          </p:cNvPr>
          <p:cNvGrpSpPr/>
          <p:nvPr/>
        </p:nvGrpSpPr>
        <p:grpSpPr>
          <a:xfrm>
            <a:off x="932713" y="647114"/>
            <a:ext cx="11001828" cy="5230502"/>
            <a:chOff x="595086" y="1083212"/>
            <a:chExt cx="11001828" cy="5230502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C557953C-BA09-4C26-9A28-B2AE8C84FA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433739">
              <a:off x="3520075" y="2420069"/>
              <a:ext cx="986829" cy="1258207"/>
            </a:xfrm>
            <a:prstGeom prst="rect">
              <a:avLst/>
            </a:prstGeom>
          </p:spPr>
        </p:pic>
        <p:sp>
          <p:nvSpPr>
            <p:cNvPr id="3" name="Right Triangle 2">
              <a:extLst>
                <a:ext uri="{FF2B5EF4-FFF2-40B4-BE49-F238E27FC236}">
                  <a16:creationId xmlns:a16="http://schemas.microsoft.com/office/drawing/2014/main" id="{4EADFDC6-2543-410C-818C-2A8EB38C9516}"/>
                </a:ext>
              </a:extLst>
            </p:cNvPr>
            <p:cNvSpPr/>
            <p:nvPr/>
          </p:nvSpPr>
          <p:spPr>
            <a:xfrm>
              <a:off x="595086" y="1083212"/>
              <a:ext cx="11001828" cy="5230502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7762AAB3-DB1D-4A65-904A-28661288F2CF}"/>
              </a:ext>
            </a:extLst>
          </p:cNvPr>
          <p:cNvSpPr txBox="1"/>
          <p:nvPr/>
        </p:nvSpPr>
        <p:spPr>
          <a:xfrm>
            <a:off x="-84408" y="2969977"/>
            <a:ext cx="1171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dirty="0"/>
              <a:t>41m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82A6CCC-E715-4085-8132-B881336D0505}"/>
              </a:ext>
            </a:extLst>
          </p:cNvPr>
          <p:cNvSpPr/>
          <p:nvPr/>
        </p:nvSpPr>
        <p:spPr>
          <a:xfrm>
            <a:off x="10703075" y="5373858"/>
            <a:ext cx="171251" cy="492370"/>
          </a:xfrm>
          <a:custGeom>
            <a:avLst/>
            <a:gdLst>
              <a:gd name="connsiteX0" fmla="*/ 171251 w 171251"/>
              <a:gd name="connsiteY0" fmla="*/ 0 h 492370"/>
              <a:gd name="connsiteX1" fmla="*/ 2439 w 171251"/>
              <a:gd name="connsiteY1" fmla="*/ 196948 h 492370"/>
              <a:gd name="connsiteX2" fmla="*/ 86845 w 171251"/>
              <a:gd name="connsiteY2" fmla="*/ 492370 h 492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251" h="492370">
                <a:moveTo>
                  <a:pt x="171251" y="0"/>
                </a:moveTo>
                <a:cubicBezTo>
                  <a:pt x="93879" y="57443"/>
                  <a:pt x="16507" y="114886"/>
                  <a:pt x="2439" y="196948"/>
                </a:cubicBezTo>
                <a:cubicBezTo>
                  <a:pt x="-11629" y="279010"/>
                  <a:pt x="37608" y="385690"/>
                  <a:pt x="86845" y="49237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498AEA-8262-41B0-80FB-AC8D6663AFE5}"/>
              </a:ext>
            </a:extLst>
          </p:cNvPr>
          <p:cNvSpPr txBox="1"/>
          <p:nvPr/>
        </p:nvSpPr>
        <p:spPr>
          <a:xfrm>
            <a:off x="5873595" y="2511922"/>
            <a:ext cx="1596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>
                <a:latin typeface="Arial" panose="020B0604020202020204" pitchFamily="34" charset="0"/>
                <a:cs typeface="Arial" panose="020B0604020202020204" pitchFamily="34" charset="0"/>
              </a:rPr>
              <a:t>133m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DF9A3D-4614-4CE5-9603-3075BF4C79CF}"/>
              </a:ext>
            </a:extLst>
          </p:cNvPr>
          <p:cNvSpPr txBox="1"/>
          <p:nvPr/>
        </p:nvSpPr>
        <p:spPr>
          <a:xfrm>
            <a:off x="9866585" y="5281453"/>
            <a:ext cx="1392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>
                <a:latin typeface="Courgette" panose="02000603070400060004" pitchFamily="2" charset="0"/>
                <a:cs typeface="Calibri" panose="020F0502020204030204" pitchFamily="34" charset="0"/>
              </a:rPr>
              <a:t>θ</a:t>
            </a:r>
            <a:endParaRPr lang="en-NZ" sz="3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66D6F2-AB76-4E50-93BF-B03088B384A9}"/>
              </a:ext>
            </a:extLst>
          </p:cNvPr>
          <p:cNvSpPr txBox="1"/>
          <p:nvPr/>
        </p:nvSpPr>
        <p:spPr>
          <a:xfrm>
            <a:off x="168811" y="5970021"/>
            <a:ext cx="117657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Imagine you know the height and the length of the zipline. </a:t>
            </a:r>
          </a:p>
          <a:p>
            <a:r>
              <a:rPr lang="en-NZ" sz="2400" dirty="0"/>
              <a:t>How will you find the angle of elevation (</a:t>
            </a:r>
            <a:r>
              <a:rPr lang="en-NZ" sz="2400" dirty="0">
                <a:latin typeface="Courgette" panose="02000603070400060004" pitchFamily="2" charset="0"/>
                <a:cs typeface="Calibri" panose="020F0502020204030204" pitchFamily="34" charset="0"/>
              </a:rPr>
              <a:t>θ</a:t>
            </a:r>
            <a:r>
              <a:rPr lang="en-NZ" sz="2400" dirty="0"/>
              <a:t>)?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B646C37-FF6C-473D-A2F6-B6A7853AF3B2}"/>
                  </a:ext>
                </a:extLst>
              </p:cNvPr>
              <p:cNvSpPr txBox="1"/>
              <p:nvPr/>
            </p:nvSpPr>
            <p:spPr>
              <a:xfrm>
                <a:off x="7312177" y="554709"/>
                <a:ext cx="3250759" cy="877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3600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Sin </a:t>
                </a:r>
                <a14:m>
                  <m:oMath xmlns:m="http://schemas.openxmlformats.org/officeDocument/2006/math">
                    <m:r>
                      <a:rPr lang="en-NZ" sz="36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NZ" sz="36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NZ" sz="36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6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41</m:t>
                        </m:r>
                      </m:num>
                      <m:den>
                        <m:r>
                          <a:rPr lang="en-NZ" sz="36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133</m:t>
                        </m:r>
                      </m:den>
                    </m:f>
                  </m:oMath>
                </a14:m>
                <a:endParaRPr lang="en-NZ" sz="3600" b="0" dirty="0">
                  <a:solidFill>
                    <a:srgbClr val="0070C0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B646C37-FF6C-473D-A2F6-B6A7853AF3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2177" y="554709"/>
                <a:ext cx="3250759" cy="877484"/>
              </a:xfrm>
              <a:prstGeom prst="rect">
                <a:avLst/>
              </a:prstGeom>
              <a:blipFill>
                <a:blip r:embed="rId3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238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78FB93D-83F6-483C-A14F-8646685154CC}"/>
              </a:ext>
            </a:extLst>
          </p:cNvPr>
          <p:cNvGrpSpPr/>
          <p:nvPr/>
        </p:nvGrpSpPr>
        <p:grpSpPr>
          <a:xfrm>
            <a:off x="445474" y="1792508"/>
            <a:ext cx="11520608" cy="3112459"/>
            <a:chOff x="1650639" y="2228070"/>
            <a:chExt cx="10245984" cy="2768101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35373DDF-DA2E-4D78-BF14-A2B7493550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50639" y="2228070"/>
              <a:ext cx="9666850" cy="2155673"/>
            </a:xfrm>
            <a:prstGeom prst="rect">
              <a:avLst/>
            </a:prstGeom>
          </p:spPr>
        </p:pic>
        <p:sp>
          <p:nvSpPr>
            <p:cNvPr id="3" name="Right Triangle 2">
              <a:extLst>
                <a:ext uri="{FF2B5EF4-FFF2-40B4-BE49-F238E27FC236}">
                  <a16:creationId xmlns:a16="http://schemas.microsoft.com/office/drawing/2014/main" id="{0AB4DDD0-DA21-4D27-AAA4-9E1508C3A01B}"/>
                </a:ext>
              </a:extLst>
            </p:cNvPr>
            <p:cNvSpPr/>
            <p:nvPr/>
          </p:nvSpPr>
          <p:spPr>
            <a:xfrm>
              <a:off x="6596671" y="2307101"/>
              <a:ext cx="4404263" cy="1997612"/>
            </a:xfrm>
            <a:prstGeom prst="rtTriangl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84C62A3-ACBC-475B-90EA-BD6DE0CB8AEF}"/>
                </a:ext>
              </a:extLst>
            </p:cNvPr>
            <p:cNvSpPr txBox="1"/>
            <p:nvPr/>
          </p:nvSpPr>
          <p:spPr>
            <a:xfrm>
              <a:off x="8179823" y="4476095"/>
              <a:ext cx="1237957" cy="520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3200" dirty="0">
                  <a:latin typeface="Courgette" panose="02000603070400060004" pitchFamily="2" charset="0"/>
                </a:rPr>
                <a:t>d</a:t>
              </a:r>
              <a:endParaRPr lang="en-NZ" sz="3200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4A33767-C0C1-4C76-AFD7-50F6153BAC7E}"/>
                </a:ext>
              </a:extLst>
            </p:cNvPr>
            <p:cNvSpPr txBox="1"/>
            <p:nvPr/>
          </p:nvSpPr>
          <p:spPr>
            <a:xfrm>
              <a:off x="10328174" y="3002487"/>
              <a:ext cx="156844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3200" dirty="0"/>
                <a:t>23.63◦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D7EC05F-FA7F-4E86-9DE7-B28B40CF7B97}"/>
                </a:ext>
              </a:extLst>
            </p:cNvPr>
            <p:cNvSpPr/>
            <p:nvPr/>
          </p:nvSpPr>
          <p:spPr>
            <a:xfrm>
              <a:off x="10225291" y="3587262"/>
              <a:ext cx="325478" cy="590843"/>
            </a:xfrm>
            <a:custGeom>
              <a:avLst/>
              <a:gdLst>
                <a:gd name="connsiteX0" fmla="*/ 325478 w 325478"/>
                <a:gd name="connsiteY0" fmla="*/ 0 h 590843"/>
                <a:gd name="connsiteX1" fmla="*/ 15989 w 325478"/>
                <a:gd name="connsiteY1" fmla="*/ 239150 h 590843"/>
                <a:gd name="connsiteX2" fmla="*/ 72260 w 325478"/>
                <a:gd name="connsiteY2" fmla="*/ 590843 h 590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5478" h="590843">
                  <a:moveTo>
                    <a:pt x="325478" y="0"/>
                  </a:moveTo>
                  <a:cubicBezTo>
                    <a:pt x="191835" y="70338"/>
                    <a:pt x="58192" y="140676"/>
                    <a:pt x="15989" y="239150"/>
                  </a:cubicBezTo>
                  <a:cubicBezTo>
                    <a:pt x="-26214" y="337624"/>
                    <a:pt x="23023" y="464233"/>
                    <a:pt x="72260" y="590843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0270E9D9-D64B-4A96-BA99-36F778BF13E1}"/>
              </a:ext>
            </a:extLst>
          </p:cNvPr>
          <p:cNvSpPr txBox="1"/>
          <p:nvPr/>
        </p:nvSpPr>
        <p:spPr>
          <a:xfrm>
            <a:off x="213135" y="5703835"/>
            <a:ext cx="117657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Imagine you know the length of the slope and the angle of elevation. </a:t>
            </a:r>
          </a:p>
          <a:p>
            <a:r>
              <a:rPr lang="en-NZ" sz="2400" dirty="0"/>
              <a:t>How will you find your horizontal distance from the summit (</a:t>
            </a:r>
            <a:r>
              <a:rPr lang="en-NZ" sz="2400" dirty="0">
                <a:latin typeface="Courgette" panose="02000603070400060004" pitchFamily="2" charset="0"/>
              </a:rPr>
              <a:t>d</a:t>
            </a:r>
            <a:r>
              <a:rPr lang="en-NZ" sz="2400" dirty="0"/>
              <a:t>)?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6BC301-95F1-4D2E-A7D0-AB64580B9066}"/>
              </a:ext>
            </a:extLst>
          </p:cNvPr>
          <p:cNvSpPr txBox="1"/>
          <p:nvPr/>
        </p:nvSpPr>
        <p:spPr>
          <a:xfrm>
            <a:off x="8145193" y="2500126"/>
            <a:ext cx="1505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latin typeface="Arial" panose="020B0604020202020204" pitchFamily="34" charset="0"/>
                <a:cs typeface="Arial" panose="020B0604020202020204" pitchFamily="34" charset="0"/>
              </a:rPr>
              <a:t>8777m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A40DFE6-2AB5-4452-8D33-BEF878EB1CB5}"/>
                  </a:ext>
                </a:extLst>
              </p:cNvPr>
              <p:cNvSpPr txBox="1"/>
              <p:nvPr/>
            </p:nvSpPr>
            <p:spPr>
              <a:xfrm>
                <a:off x="4936638" y="323557"/>
                <a:ext cx="6683276" cy="1421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NZ" sz="3600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23.63=</m:t>
                          </m:r>
                        </m:e>
                      </m:func>
                      <m:f>
                        <m:fPr>
                          <m:ctrlP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8777</m:t>
                          </m:r>
                        </m:den>
                      </m:f>
                    </m:oMath>
                  </m:oMathPara>
                </a14:m>
                <a:endParaRPr lang="en-NZ" sz="3600" b="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NZ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A40DFE6-2AB5-4452-8D33-BEF878EB1C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638" y="323557"/>
                <a:ext cx="6683276" cy="14210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98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78FB93D-83F6-483C-A14F-8646685154CC}"/>
              </a:ext>
            </a:extLst>
          </p:cNvPr>
          <p:cNvGrpSpPr/>
          <p:nvPr/>
        </p:nvGrpSpPr>
        <p:grpSpPr>
          <a:xfrm>
            <a:off x="376024" y="1890980"/>
            <a:ext cx="11520608" cy="3046779"/>
            <a:chOff x="1650639" y="2228071"/>
            <a:chExt cx="10245984" cy="2709689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35373DDF-DA2E-4D78-BF14-A2B7493550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50639" y="2228071"/>
              <a:ext cx="9666850" cy="2155673"/>
            </a:xfrm>
            <a:prstGeom prst="rect">
              <a:avLst/>
            </a:prstGeom>
          </p:spPr>
        </p:pic>
        <p:sp>
          <p:nvSpPr>
            <p:cNvPr id="3" name="Right Triangle 2">
              <a:extLst>
                <a:ext uri="{FF2B5EF4-FFF2-40B4-BE49-F238E27FC236}">
                  <a16:creationId xmlns:a16="http://schemas.microsoft.com/office/drawing/2014/main" id="{0AB4DDD0-DA21-4D27-AAA4-9E1508C3A01B}"/>
                </a:ext>
              </a:extLst>
            </p:cNvPr>
            <p:cNvSpPr/>
            <p:nvPr/>
          </p:nvSpPr>
          <p:spPr>
            <a:xfrm>
              <a:off x="6596671" y="2307101"/>
              <a:ext cx="4404263" cy="1997612"/>
            </a:xfrm>
            <a:prstGeom prst="rtTriangl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84C62A3-ACBC-475B-90EA-BD6DE0CB8AEF}"/>
                </a:ext>
              </a:extLst>
            </p:cNvPr>
            <p:cNvSpPr txBox="1"/>
            <p:nvPr/>
          </p:nvSpPr>
          <p:spPr>
            <a:xfrm>
              <a:off x="8179823" y="4476095"/>
              <a:ext cx="12379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2800" dirty="0"/>
                <a:t>8041 m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4A33767-C0C1-4C76-AFD7-50F6153BAC7E}"/>
                </a:ext>
              </a:extLst>
            </p:cNvPr>
            <p:cNvSpPr txBox="1"/>
            <p:nvPr/>
          </p:nvSpPr>
          <p:spPr>
            <a:xfrm>
              <a:off x="10328174" y="3002487"/>
              <a:ext cx="156844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3200" dirty="0"/>
                <a:t>23.63◦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D7EC05F-FA7F-4E86-9DE7-B28B40CF7B97}"/>
                </a:ext>
              </a:extLst>
            </p:cNvPr>
            <p:cNvSpPr/>
            <p:nvPr/>
          </p:nvSpPr>
          <p:spPr>
            <a:xfrm>
              <a:off x="10225291" y="3587262"/>
              <a:ext cx="325478" cy="590843"/>
            </a:xfrm>
            <a:custGeom>
              <a:avLst/>
              <a:gdLst>
                <a:gd name="connsiteX0" fmla="*/ 325478 w 325478"/>
                <a:gd name="connsiteY0" fmla="*/ 0 h 590843"/>
                <a:gd name="connsiteX1" fmla="*/ 15989 w 325478"/>
                <a:gd name="connsiteY1" fmla="*/ 239150 h 590843"/>
                <a:gd name="connsiteX2" fmla="*/ 72260 w 325478"/>
                <a:gd name="connsiteY2" fmla="*/ 590843 h 590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5478" h="590843">
                  <a:moveTo>
                    <a:pt x="325478" y="0"/>
                  </a:moveTo>
                  <a:cubicBezTo>
                    <a:pt x="191835" y="70338"/>
                    <a:pt x="58192" y="140676"/>
                    <a:pt x="15989" y="239150"/>
                  </a:cubicBezTo>
                  <a:cubicBezTo>
                    <a:pt x="-26214" y="337624"/>
                    <a:pt x="23023" y="464233"/>
                    <a:pt x="72260" y="590843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0270E9D9-D64B-4A96-BA99-36F778BF13E1}"/>
              </a:ext>
            </a:extLst>
          </p:cNvPr>
          <p:cNvSpPr txBox="1"/>
          <p:nvPr/>
        </p:nvSpPr>
        <p:spPr>
          <a:xfrm>
            <a:off x="213135" y="5703835"/>
            <a:ext cx="117657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Imagine you know your horizontal distance from the summit and the angle of elevation. </a:t>
            </a:r>
          </a:p>
          <a:p>
            <a:r>
              <a:rPr lang="en-NZ" sz="2400" dirty="0"/>
              <a:t>How will you find the length of the slope (</a:t>
            </a:r>
            <a:r>
              <a:rPr lang="en-NZ" sz="2400" dirty="0">
                <a:latin typeface="Courgette" panose="02000603070400060004" pitchFamily="2" charset="0"/>
              </a:rPr>
              <a:t>l</a:t>
            </a:r>
            <a:r>
              <a:rPr lang="en-NZ" sz="2400" dirty="0"/>
              <a:t>)?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6BC301-95F1-4D2E-A7D0-AB64580B9066}"/>
              </a:ext>
            </a:extLst>
          </p:cNvPr>
          <p:cNvSpPr txBox="1"/>
          <p:nvPr/>
        </p:nvSpPr>
        <p:spPr>
          <a:xfrm>
            <a:off x="8145193" y="2427347"/>
            <a:ext cx="5908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>
                <a:latin typeface="Courgette" panose="02000603070400060004" pitchFamily="2" charset="0"/>
              </a:rPr>
              <a:t>l</a:t>
            </a:r>
            <a:endParaRPr lang="en-N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1EF8177-48C9-40FA-AB2F-95B53CD6FCC5}"/>
                  </a:ext>
                </a:extLst>
              </p:cNvPr>
              <p:cNvSpPr txBox="1"/>
              <p:nvPr/>
            </p:nvSpPr>
            <p:spPr>
              <a:xfrm>
                <a:off x="4936638" y="323557"/>
                <a:ext cx="6683276" cy="1421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NZ" sz="3600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23.63=</m:t>
                          </m:r>
                        </m:e>
                      </m:func>
                      <m:f>
                        <m:fPr>
                          <m:ctrlP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8041</m:t>
                          </m:r>
                        </m:num>
                        <m:den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NZ" sz="3600" b="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NZ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1EF8177-48C9-40FA-AB2F-95B53CD6FC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638" y="323557"/>
                <a:ext cx="6683276" cy="14210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7721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78FB93D-83F6-483C-A14F-8646685154CC}"/>
              </a:ext>
            </a:extLst>
          </p:cNvPr>
          <p:cNvGrpSpPr/>
          <p:nvPr/>
        </p:nvGrpSpPr>
        <p:grpSpPr>
          <a:xfrm>
            <a:off x="376015" y="1890980"/>
            <a:ext cx="10869424" cy="3050902"/>
            <a:chOff x="1650639" y="2228071"/>
            <a:chExt cx="9666850" cy="2713356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35373DDF-DA2E-4D78-BF14-A2B7493550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50639" y="2228071"/>
              <a:ext cx="9666850" cy="2155673"/>
            </a:xfrm>
            <a:prstGeom prst="rect">
              <a:avLst/>
            </a:prstGeom>
          </p:spPr>
        </p:pic>
        <p:sp>
          <p:nvSpPr>
            <p:cNvPr id="3" name="Right Triangle 2">
              <a:extLst>
                <a:ext uri="{FF2B5EF4-FFF2-40B4-BE49-F238E27FC236}">
                  <a16:creationId xmlns:a16="http://schemas.microsoft.com/office/drawing/2014/main" id="{0AB4DDD0-DA21-4D27-AAA4-9E1508C3A01B}"/>
                </a:ext>
              </a:extLst>
            </p:cNvPr>
            <p:cNvSpPr/>
            <p:nvPr/>
          </p:nvSpPr>
          <p:spPr>
            <a:xfrm>
              <a:off x="6596671" y="2307101"/>
              <a:ext cx="4404263" cy="1997612"/>
            </a:xfrm>
            <a:prstGeom prst="rtTriangl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84C62A3-ACBC-475B-90EA-BD6DE0CB8AEF}"/>
                </a:ext>
              </a:extLst>
            </p:cNvPr>
            <p:cNvSpPr txBox="1"/>
            <p:nvPr/>
          </p:nvSpPr>
          <p:spPr>
            <a:xfrm>
              <a:off x="8179823" y="4476095"/>
              <a:ext cx="1237957" cy="465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2800" dirty="0">
                  <a:latin typeface="Arial" panose="020B0604020202020204" pitchFamily="34" charset="0"/>
                  <a:cs typeface="Arial" panose="020B0604020202020204" pitchFamily="34" charset="0"/>
                </a:rPr>
                <a:t>8041 m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4A33767-C0C1-4C76-AFD7-50F6153BAC7E}"/>
                </a:ext>
              </a:extLst>
            </p:cNvPr>
            <p:cNvSpPr txBox="1"/>
            <p:nvPr/>
          </p:nvSpPr>
          <p:spPr>
            <a:xfrm>
              <a:off x="10328174" y="3002487"/>
              <a:ext cx="884460" cy="520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3200" dirty="0">
                  <a:latin typeface="Calibri" panose="020F0502020204030204" pitchFamily="34" charset="0"/>
                  <a:cs typeface="Calibri" panose="020F0502020204030204" pitchFamily="34" charset="0"/>
                </a:rPr>
                <a:t>θ</a:t>
              </a:r>
              <a:endParaRPr lang="en-NZ" sz="3200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D7EC05F-FA7F-4E86-9DE7-B28B40CF7B97}"/>
                </a:ext>
              </a:extLst>
            </p:cNvPr>
            <p:cNvSpPr/>
            <p:nvPr/>
          </p:nvSpPr>
          <p:spPr>
            <a:xfrm>
              <a:off x="10225291" y="3587262"/>
              <a:ext cx="325478" cy="590843"/>
            </a:xfrm>
            <a:custGeom>
              <a:avLst/>
              <a:gdLst>
                <a:gd name="connsiteX0" fmla="*/ 325478 w 325478"/>
                <a:gd name="connsiteY0" fmla="*/ 0 h 590843"/>
                <a:gd name="connsiteX1" fmla="*/ 15989 w 325478"/>
                <a:gd name="connsiteY1" fmla="*/ 239150 h 590843"/>
                <a:gd name="connsiteX2" fmla="*/ 72260 w 325478"/>
                <a:gd name="connsiteY2" fmla="*/ 590843 h 590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5478" h="590843">
                  <a:moveTo>
                    <a:pt x="325478" y="0"/>
                  </a:moveTo>
                  <a:cubicBezTo>
                    <a:pt x="191835" y="70338"/>
                    <a:pt x="58192" y="140676"/>
                    <a:pt x="15989" y="239150"/>
                  </a:cubicBezTo>
                  <a:cubicBezTo>
                    <a:pt x="-26214" y="337624"/>
                    <a:pt x="23023" y="464233"/>
                    <a:pt x="72260" y="590843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0270E9D9-D64B-4A96-BA99-36F778BF13E1}"/>
              </a:ext>
            </a:extLst>
          </p:cNvPr>
          <p:cNvSpPr txBox="1"/>
          <p:nvPr/>
        </p:nvSpPr>
        <p:spPr>
          <a:xfrm>
            <a:off x="213135" y="5703835"/>
            <a:ext cx="117657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Imagine you know your horizontal distance from the summit and the length of the slope . </a:t>
            </a:r>
          </a:p>
          <a:p>
            <a:r>
              <a:rPr lang="en-NZ" sz="2400" dirty="0"/>
              <a:t>How will you find the angle of elevation (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θ</a:t>
            </a:r>
            <a:r>
              <a:rPr lang="en-NZ" sz="2400" dirty="0"/>
              <a:t>)?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6BC301-95F1-4D2E-A7D0-AB64580B9066}"/>
              </a:ext>
            </a:extLst>
          </p:cNvPr>
          <p:cNvSpPr txBox="1"/>
          <p:nvPr/>
        </p:nvSpPr>
        <p:spPr>
          <a:xfrm>
            <a:off x="8145193" y="2427347"/>
            <a:ext cx="1743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latin typeface="Arial" panose="020B0604020202020204" pitchFamily="34" charset="0"/>
                <a:cs typeface="Arial" panose="020B0604020202020204" pitchFamily="34" charset="0"/>
              </a:rPr>
              <a:t>8777m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6D55B25-54E0-4C93-904D-5A5250282842}"/>
                  </a:ext>
                </a:extLst>
              </p:cNvPr>
              <p:cNvSpPr txBox="1"/>
              <p:nvPr/>
            </p:nvSpPr>
            <p:spPr>
              <a:xfrm>
                <a:off x="7347578" y="578257"/>
                <a:ext cx="4024482" cy="11330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𝐶𝑜𝑠</m:t>
                      </m:r>
                      <m:r>
                        <a:rPr lang="en-NZ" sz="36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NZ" sz="36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NZ" sz="36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8041</m:t>
                          </m:r>
                        </m:num>
                        <m:den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8777</m:t>
                          </m:r>
                        </m:den>
                      </m:f>
                    </m:oMath>
                  </m:oMathPara>
                </a14:m>
                <a:endParaRPr lang="en-NZ" sz="3600" b="0" dirty="0">
                  <a:solidFill>
                    <a:srgbClr val="0070C0"/>
                  </a:solidFill>
                  <a:latin typeface="Arial" panose="020B0604020202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6D55B25-54E0-4C93-904D-5A52502828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7578" y="578257"/>
                <a:ext cx="4024482" cy="11330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1252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D5B2838-E603-4834-A061-7E4864E10B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70" y="323557"/>
            <a:ext cx="2338706" cy="5399311"/>
          </a:xfrm>
          <a:prstGeom prst="rect">
            <a:avLst/>
          </a:prstGeom>
        </p:spPr>
      </p:pic>
      <p:sp>
        <p:nvSpPr>
          <p:cNvPr id="3" name="Right Triangle 2">
            <a:extLst>
              <a:ext uri="{FF2B5EF4-FFF2-40B4-BE49-F238E27FC236}">
                <a16:creationId xmlns:a16="http://schemas.microsoft.com/office/drawing/2014/main" id="{4EADFDC6-2543-410C-818C-2A8EB38C9516}"/>
              </a:ext>
            </a:extLst>
          </p:cNvPr>
          <p:cNvSpPr/>
          <p:nvPr/>
        </p:nvSpPr>
        <p:spPr>
          <a:xfrm>
            <a:off x="1129659" y="407961"/>
            <a:ext cx="11001828" cy="5230502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62AAB3-DB1D-4A65-904A-28661288F2CF}"/>
              </a:ext>
            </a:extLst>
          </p:cNvPr>
          <p:cNvSpPr txBox="1"/>
          <p:nvPr/>
        </p:nvSpPr>
        <p:spPr>
          <a:xfrm>
            <a:off x="4234184" y="5598938"/>
            <a:ext cx="1171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dirty="0"/>
              <a:t>505m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82A6CCC-E715-4085-8132-B881336D0505}"/>
              </a:ext>
            </a:extLst>
          </p:cNvPr>
          <p:cNvSpPr/>
          <p:nvPr/>
        </p:nvSpPr>
        <p:spPr>
          <a:xfrm>
            <a:off x="10900021" y="5134705"/>
            <a:ext cx="171251" cy="492370"/>
          </a:xfrm>
          <a:custGeom>
            <a:avLst/>
            <a:gdLst>
              <a:gd name="connsiteX0" fmla="*/ 171251 w 171251"/>
              <a:gd name="connsiteY0" fmla="*/ 0 h 492370"/>
              <a:gd name="connsiteX1" fmla="*/ 2439 w 171251"/>
              <a:gd name="connsiteY1" fmla="*/ 196948 h 492370"/>
              <a:gd name="connsiteX2" fmla="*/ 86845 w 171251"/>
              <a:gd name="connsiteY2" fmla="*/ 492370 h 492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251" h="492370">
                <a:moveTo>
                  <a:pt x="171251" y="0"/>
                </a:moveTo>
                <a:cubicBezTo>
                  <a:pt x="93879" y="57443"/>
                  <a:pt x="16507" y="114886"/>
                  <a:pt x="2439" y="196948"/>
                </a:cubicBezTo>
                <a:cubicBezTo>
                  <a:pt x="-11629" y="279010"/>
                  <a:pt x="37608" y="385690"/>
                  <a:pt x="86845" y="49237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498AEA-8262-41B0-80FB-AC8D6663AFE5}"/>
              </a:ext>
            </a:extLst>
          </p:cNvPr>
          <p:cNvSpPr txBox="1"/>
          <p:nvPr/>
        </p:nvSpPr>
        <p:spPr>
          <a:xfrm>
            <a:off x="-266466" y="3198167"/>
            <a:ext cx="1171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>
                <a:latin typeface="Courgette" panose="02000603070400060004" pitchFamily="2" charset="0"/>
              </a:rPr>
              <a:t>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DF9A3D-4614-4CE5-9603-3075BF4C79CF}"/>
              </a:ext>
            </a:extLst>
          </p:cNvPr>
          <p:cNvSpPr txBox="1"/>
          <p:nvPr/>
        </p:nvSpPr>
        <p:spPr>
          <a:xfrm>
            <a:off x="10071245" y="5009326"/>
            <a:ext cx="1392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33◦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66D6F2-AB76-4E50-93BF-B03088B384A9}"/>
              </a:ext>
            </a:extLst>
          </p:cNvPr>
          <p:cNvSpPr txBox="1"/>
          <p:nvPr/>
        </p:nvSpPr>
        <p:spPr>
          <a:xfrm>
            <a:off x="168811" y="5970021"/>
            <a:ext cx="117657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Imagine you know your horizontal distance from the </a:t>
            </a:r>
            <a:r>
              <a:rPr lang="en-NZ" sz="2400" dirty="0" err="1"/>
              <a:t>Skytower</a:t>
            </a:r>
            <a:r>
              <a:rPr lang="en-NZ" sz="2400" dirty="0"/>
              <a:t> and the angle of elevation. </a:t>
            </a:r>
          </a:p>
          <a:p>
            <a:r>
              <a:rPr lang="en-NZ" sz="2400" dirty="0"/>
              <a:t>How will you find the height (</a:t>
            </a:r>
            <a:r>
              <a:rPr lang="en-NZ" sz="2400" i="1" dirty="0"/>
              <a:t>h</a:t>
            </a:r>
            <a:r>
              <a:rPr lang="en-NZ" sz="2400" dirty="0"/>
              <a:t>) of the </a:t>
            </a:r>
            <a:r>
              <a:rPr lang="en-NZ" sz="2400" dirty="0" err="1"/>
              <a:t>Skytower</a:t>
            </a:r>
            <a:r>
              <a:rPr lang="en-NZ" sz="24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F793158-9561-4622-BE2A-108BDF4BCD72}"/>
                  </a:ext>
                </a:extLst>
              </p:cNvPr>
              <p:cNvSpPr txBox="1"/>
              <p:nvPr/>
            </p:nvSpPr>
            <p:spPr>
              <a:xfrm>
                <a:off x="4936638" y="323557"/>
                <a:ext cx="6683276" cy="1421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NZ" sz="3600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33=</m:t>
                          </m:r>
                        </m:e>
                      </m:func>
                      <m:f>
                        <m:fPr>
                          <m:ctrlP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505</m:t>
                          </m:r>
                        </m:den>
                      </m:f>
                    </m:oMath>
                  </m:oMathPara>
                </a14:m>
                <a:endParaRPr lang="en-NZ" sz="3600" b="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NZ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F793158-9561-4622-BE2A-108BDF4BCD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638" y="323557"/>
                <a:ext cx="6683276" cy="14210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916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Triangle 2">
            <a:extLst>
              <a:ext uri="{FF2B5EF4-FFF2-40B4-BE49-F238E27FC236}">
                <a16:creationId xmlns:a16="http://schemas.microsoft.com/office/drawing/2014/main" id="{4EADFDC6-2543-410C-818C-2A8EB38C9516}"/>
              </a:ext>
            </a:extLst>
          </p:cNvPr>
          <p:cNvSpPr/>
          <p:nvPr/>
        </p:nvSpPr>
        <p:spPr>
          <a:xfrm>
            <a:off x="2226938" y="407961"/>
            <a:ext cx="9377687" cy="5230502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62AAB3-DB1D-4A65-904A-28661288F2CF}"/>
              </a:ext>
            </a:extLst>
          </p:cNvPr>
          <p:cNvSpPr txBox="1"/>
          <p:nvPr/>
        </p:nvSpPr>
        <p:spPr>
          <a:xfrm>
            <a:off x="5331463" y="5598938"/>
            <a:ext cx="1171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i="1" dirty="0">
                <a:latin typeface="Courgette" panose="02000603070400060004" pitchFamily="2" charset="0"/>
              </a:rPr>
              <a:t>d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82A6CCC-E715-4085-8132-B881336D0505}"/>
              </a:ext>
            </a:extLst>
          </p:cNvPr>
          <p:cNvSpPr/>
          <p:nvPr/>
        </p:nvSpPr>
        <p:spPr>
          <a:xfrm>
            <a:off x="10482252" y="5135148"/>
            <a:ext cx="171251" cy="492370"/>
          </a:xfrm>
          <a:custGeom>
            <a:avLst/>
            <a:gdLst>
              <a:gd name="connsiteX0" fmla="*/ 171251 w 171251"/>
              <a:gd name="connsiteY0" fmla="*/ 0 h 492370"/>
              <a:gd name="connsiteX1" fmla="*/ 2439 w 171251"/>
              <a:gd name="connsiteY1" fmla="*/ 196948 h 492370"/>
              <a:gd name="connsiteX2" fmla="*/ 86845 w 171251"/>
              <a:gd name="connsiteY2" fmla="*/ 492370 h 492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251" h="492370">
                <a:moveTo>
                  <a:pt x="171251" y="0"/>
                </a:moveTo>
                <a:cubicBezTo>
                  <a:pt x="93879" y="57443"/>
                  <a:pt x="16507" y="114886"/>
                  <a:pt x="2439" y="196948"/>
                </a:cubicBezTo>
                <a:cubicBezTo>
                  <a:pt x="-11629" y="279010"/>
                  <a:pt x="37608" y="385690"/>
                  <a:pt x="86845" y="49237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498AEA-8262-41B0-80FB-AC8D6663AFE5}"/>
              </a:ext>
            </a:extLst>
          </p:cNvPr>
          <p:cNvSpPr txBox="1"/>
          <p:nvPr/>
        </p:nvSpPr>
        <p:spPr>
          <a:xfrm>
            <a:off x="718271" y="3023212"/>
            <a:ext cx="1171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dirty="0"/>
              <a:t>328m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DF9A3D-4614-4CE5-9603-3075BF4C79CF}"/>
              </a:ext>
            </a:extLst>
          </p:cNvPr>
          <p:cNvSpPr txBox="1"/>
          <p:nvPr/>
        </p:nvSpPr>
        <p:spPr>
          <a:xfrm>
            <a:off x="9639131" y="4921386"/>
            <a:ext cx="1392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26◦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66D6F2-AB76-4E50-93BF-B03088B384A9}"/>
              </a:ext>
            </a:extLst>
          </p:cNvPr>
          <p:cNvSpPr txBox="1"/>
          <p:nvPr/>
        </p:nvSpPr>
        <p:spPr>
          <a:xfrm>
            <a:off x="168811" y="5970021"/>
            <a:ext cx="117657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Imagine you know the height of the </a:t>
            </a:r>
            <a:r>
              <a:rPr lang="en-NZ" sz="2400" dirty="0" err="1"/>
              <a:t>Skytower</a:t>
            </a:r>
            <a:r>
              <a:rPr lang="en-NZ" sz="2400" dirty="0"/>
              <a:t> and the angle of elevation. </a:t>
            </a:r>
          </a:p>
          <a:p>
            <a:r>
              <a:rPr lang="en-NZ" sz="2400" dirty="0"/>
              <a:t>How will you find your horizontal distance (</a:t>
            </a:r>
            <a:r>
              <a:rPr lang="en-NZ" sz="2400" i="1" dirty="0"/>
              <a:t>d</a:t>
            </a:r>
            <a:r>
              <a:rPr lang="en-NZ" sz="2400" dirty="0"/>
              <a:t>) to the </a:t>
            </a:r>
            <a:r>
              <a:rPr lang="en-NZ" sz="2400" dirty="0" err="1"/>
              <a:t>Skytower</a:t>
            </a:r>
            <a:r>
              <a:rPr lang="en-NZ" sz="24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2995577-82A3-4BC1-B4B4-37A933A4FC37}"/>
                  </a:ext>
                </a:extLst>
              </p:cNvPr>
              <p:cNvSpPr txBox="1"/>
              <p:nvPr/>
            </p:nvSpPr>
            <p:spPr>
              <a:xfrm>
                <a:off x="4936638" y="323557"/>
                <a:ext cx="6683276" cy="1421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NZ" sz="3600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26=</m:t>
                          </m:r>
                        </m:e>
                      </m:func>
                      <m:f>
                        <m:fPr>
                          <m:ctrlP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328</m:t>
                          </m:r>
                        </m:num>
                        <m:den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NZ" sz="3600" b="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NZ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2995577-82A3-4BC1-B4B4-37A933A4FC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638" y="323557"/>
                <a:ext cx="6683276" cy="14210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0AFC22D9-0210-4C47-ADCE-6B2AC0D099FD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495" y="309489"/>
            <a:ext cx="2338706" cy="5399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95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Triangle 2">
            <a:extLst>
              <a:ext uri="{FF2B5EF4-FFF2-40B4-BE49-F238E27FC236}">
                <a16:creationId xmlns:a16="http://schemas.microsoft.com/office/drawing/2014/main" id="{4EADFDC6-2543-410C-818C-2A8EB38C9516}"/>
              </a:ext>
            </a:extLst>
          </p:cNvPr>
          <p:cNvSpPr/>
          <p:nvPr/>
        </p:nvSpPr>
        <p:spPr>
          <a:xfrm>
            <a:off x="2226938" y="407961"/>
            <a:ext cx="9377687" cy="5230502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62AAB3-DB1D-4A65-904A-28661288F2CF}"/>
              </a:ext>
            </a:extLst>
          </p:cNvPr>
          <p:cNvSpPr txBox="1"/>
          <p:nvPr/>
        </p:nvSpPr>
        <p:spPr>
          <a:xfrm>
            <a:off x="5331463" y="5598938"/>
            <a:ext cx="1589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dirty="0"/>
              <a:t>672.5m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82A6CCC-E715-4085-8132-B881336D0505}"/>
              </a:ext>
            </a:extLst>
          </p:cNvPr>
          <p:cNvSpPr/>
          <p:nvPr/>
        </p:nvSpPr>
        <p:spPr>
          <a:xfrm>
            <a:off x="10482252" y="5135148"/>
            <a:ext cx="171251" cy="492370"/>
          </a:xfrm>
          <a:custGeom>
            <a:avLst/>
            <a:gdLst>
              <a:gd name="connsiteX0" fmla="*/ 171251 w 171251"/>
              <a:gd name="connsiteY0" fmla="*/ 0 h 492370"/>
              <a:gd name="connsiteX1" fmla="*/ 2439 w 171251"/>
              <a:gd name="connsiteY1" fmla="*/ 196948 h 492370"/>
              <a:gd name="connsiteX2" fmla="*/ 86845 w 171251"/>
              <a:gd name="connsiteY2" fmla="*/ 492370 h 492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251" h="492370">
                <a:moveTo>
                  <a:pt x="171251" y="0"/>
                </a:moveTo>
                <a:cubicBezTo>
                  <a:pt x="93879" y="57443"/>
                  <a:pt x="16507" y="114886"/>
                  <a:pt x="2439" y="196948"/>
                </a:cubicBezTo>
                <a:cubicBezTo>
                  <a:pt x="-11629" y="279010"/>
                  <a:pt x="37608" y="385690"/>
                  <a:pt x="86845" y="49237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498AEA-8262-41B0-80FB-AC8D6663AFE5}"/>
              </a:ext>
            </a:extLst>
          </p:cNvPr>
          <p:cNvSpPr txBox="1"/>
          <p:nvPr/>
        </p:nvSpPr>
        <p:spPr>
          <a:xfrm>
            <a:off x="718271" y="3023212"/>
            <a:ext cx="1171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dirty="0"/>
              <a:t>328m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DF9A3D-4614-4CE5-9603-3075BF4C79CF}"/>
              </a:ext>
            </a:extLst>
          </p:cNvPr>
          <p:cNvSpPr txBox="1"/>
          <p:nvPr/>
        </p:nvSpPr>
        <p:spPr>
          <a:xfrm>
            <a:off x="9639131" y="4921386"/>
            <a:ext cx="1392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θ</a:t>
            </a:r>
            <a:endParaRPr lang="en-NZ" sz="3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66D6F2-AB76-4E50-93BF-B03088B384A9}"/>
              </a:ext>
            </a:extLst>
          </p:cNvPr>
          <p:cNvSpPr txBox="1"/>
          <p:nvPr/>
        </p:nvSpPr>
        <p:spPr>
          <a:xfrm>
            <a:off x="168811" y="5970021"/>
            <a:ext cx="117657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Imagine you know the height of the </a:t>
            </a:r>
            <a:r>
              <a:rPr lang="en-NZ" sz="2400" dirty="0" err="1"/>
              <a:t>Skytower</a:t>
            </a:r>
            <a:r>
              <a:rPr lang="en-NZ" sz="2400" dirty="0"/>
              <a:t> and your horizontal distance from it. </a:t>
            </a:r>
          </a:p>
          <a:p>
            <a:r>
              <a:rPr lang="en-NZ" sz="2400" dirty="0"/>
              <a:t>How will you find the angle of elevation (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θ</a:t>
            </a:r>
            <a:r>
              <a:rPr lang="en-NZ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NZ" sz="24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A783EA6-3269-42E4-98A7-0973E2120B02}"/>
                  </a:ext>
                </a:extLst>
              </p:cNvPr>
              <p:cNvSpPr txBox="1"/>
              <p:nvPr/>
            </p:nvSpPr>
            <p:spPr>
              <a:xfrm>
                <a:off x="7347578" y="578257"/>
                <a:ext cx="4024482" cy="11330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𝑇𝑎𝑛</m:t>
                      </m:r>
                      <m:r>
                        <a:rPr lang="en-NZ" sz="36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NZ" sz="36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NZ" sz="36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328</m:t>
                          </m:r>
                        </m:num>
                        <m:den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672.5</m:t>
                          </m:r>
                        </m:den>
                      </m:f>
                    </m:oMath>
                  </m:oMathPara>
                </a14:m>
                <a:endParaRPr lang="en-NZ" sz="3600" b="0" dirty="0">
                  <a:solidFill>
                    <a:srgbClr val="0070C0"/>
                  </a:solidFill>
                  <a:latin typeface="Arial" panose="020B0604020202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A783EA6-3269-42E4-98A7-0973E2120B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7578" y="578257"/>
                <a:ext cx="4024482" cy="11330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28FDD19A-3DA9-42AC-9DE0-66D602B2C9C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495" y="309488"/>
            <a:ext cx="2338706" cy="5399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27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291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Courgette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20</cp:revision>
  <dcterms:created xsi:type="dcterms:W3CDTF">2019-04-12T04:18:23Z</dcterms:created>
  <dcterms:modified xsi:type="dcterms:W3CDTF">2019-04-15T05:39:06Z</dcterms:modified>
</cp:coreProperties>
</file>