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2" r:id="rId5"/>
    <p:sldId id="265" r:id="rId6"/>
    <p:sldId id="263" r:id="rId7"/>
    <p:sldId id="266" r:id="rId8"/>
    <p:sldId id="267" r:id="rId9"/>
    <p:sldId id="268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A2D2-07BC-42A5-AB32-DB50F04B4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35C97-745F-4BE0-A49B-44E897F34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6D608-0777-4239-BF34-63F921D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7CA7-3574-44EB-92A4-DCAC9230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14671-9883-4F4D-B86D-59685795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617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8E45-C6C4-4E28-8045-0000B365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31D4F-50D1-484C-9885-DAD4F7465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4C0D7-CA54-4A5C-BC5C-7ED60A68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0037E-FEFF-4DC7-9CD9-583D1374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EFA1B-9ABA-45B2-AEAA-D3C6CA1D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28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E7A2B-5D0E-421E-B459-44ABC7B8B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BC118-4CDC-4118-8C01-EEDDC6A45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90322-08C8-43AF-BD4B-B7837C12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1A67F-7B41-461E-9CED-027D70F1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0371-610D-4ABC-BE1C-8B11FA84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282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C280-41D9-4B4B-8B22-50E1A893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BEB76-E100-4DBE-A009-EB9DF8376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8EB62-E9CD-47C5-9DAE-6F4B6761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6A817-9DEA-4BED-99E2-8FE04915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90F5D-6C57-4674-A3A8-64CBAFE8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527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07AD-1289-47A1-A8E8-CD53FE7D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6214C-45A2-45F3-AEFB-A7D12779F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1A3E6-D161-43C9-8F8A-61658BC1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F09CF-03FF-4F56-8841-47172F12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ED42-2B0A-4CFD-B53E-458B5E9A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98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D08F-7B26-4B92-BDBC-AA9C997A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6ECE4-48F9-404C-9B48-D42448007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1632E-B530-4E07-991C-682E6F726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A91CF-59E2-4003-9A76-6A4FFA3B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7303F-7A0E-43D2-BD58-4D8AA1FA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F4804-AC5A-4552-8C4F-5F9D45EE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702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DA9C-847F-4C26-AC9C-9AB86654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CD8CB-875D-4CD1-BB5D-3ADAA88F5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F92B5-A68D-427C-98CF-4AA88A15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1A034-1C83-4C98-8E87-552A5649C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EE85D-20C3-4DBE-AD68-CE9D8FCAB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6FCAD-A1E0-4D43-89AB-E97ED70E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5FE59-285E-4622-864D-E6038142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95E0A-12F5-4967-98E6-3E6177A3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801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7259-C400-4603-B6DE-C7791C8F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BC7C3-6701-40E7-B0EB-497D11F2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47930-51E3-4FB4-90A7-EA294879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32CE4-0FB3-4CBB-964D-1D9607C0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128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C1551-8882-4965-AAE2-17B6A7BC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3EF00-1C37-4E20-83BB-79DF6B1B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E7487-E947-4FBA-86B8-CE0F39A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898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DDB3-EB88-4A7E-8053-7D594FF9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27540-F698-4D26-815D-7A8F8A96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182A5-B089-42B4-A1AF-233192168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DE3E8-CA59-4733-AFDF-1779A396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96A6F-39B3-42FA-9692-0909C3F1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C32CD-9CCA-482E-8117-A4A6381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6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8EB6-4B95-4579-B096-0C50B903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EFFFE-61F7-477A-8DC1-0DE50B2AD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E7EF1-C292-4F4C-BACC-C431AB53C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E9858-4216-483D-AA62-1F7E6A92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F3C33-85F2-46E5-9003-3BEA62FB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EAB20-B7E9-483C-93DA-8B702862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758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0F7E3-D6DC-4191-B9B5-3D9D017D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C9641-B944-448B-ADE7-A5A190522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B975D-7C65-405F-B226-690310293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0499-26C9-459F-922B-84A721F77BAE}" type="datetimeFigureOut">
              <a:rPr lang="en-NZ" smtClean="0"/>
              <a:t>11/06/19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94984-9721-4E49-A2AF-E2F6159D8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A062-8A93-4C01-B456-30399BBDC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87339-2D27-49E7-9C62-D06521284A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831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wnloadBar (1)">
            <a:hlinkClick r:id="" action="ppaction://media"/>
            <a:extLst>
              <a:ext uri="{FF2B5EF4-FFF2-40B4-BE49-F238E27FC236}">
                <a16:creationId xmlns:a16="http://schemas.microsoft.com/office/drawing/2014/main" id="{534621D5-0062-4999-B32F-D54AFA74B3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9403" y="567789"/>
            <a:ext cx="9820894" cy="55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CB0B94-1232-4F54-9576-7243F04E9680}"/>
              </a:ext>
            </a:extLst>
          </p:cNvPr>
          <p:cNvSpPr txBox="1"/>
          <p:nvPr/>
        </p:nvSpPr>
        <p:spPr>
          <a:xfrm>
            <a:off x="378949" y="681593"/>
            <a:ext cx="318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Jackets are 55% off. What a saving!</a:t>
            </a:r>
          </a:p>
          <a:p>
            <a:endParaRPr lang="en-NZ" sz="2400" dirty="0"/>
          </a:p>
          <a:p>
            <a:r>
              <a:rPr lang="en-NZ" sz="2400" dirty="0"/>
              <a:t>How much would you pay for a jacket that normally costs $290.00?</a:t>
            </a:r>
          </a:p>
        </p:txBody>
      </p:sp>
      <p:pic>
        <p:nvPicPr>
          <p:cNvPr id="5" name="Picture 4" descr="A picture containing person, building, man, indoor&#10;&#10;Description automatically generated">
            <a:extLst>
              <a:ext uri="{FF2B5EF4-FFF2-40B4-BE49-F238E27FC236}">
                <a16:creationId xmlns:a16="http://schemas.microsoft.com/office/drawing/2014/main" id="{9CA5BECC-58B4-487D-BD75-839388622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97" y="681593"/>
            <a:ext cx="7693571" cy="51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7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269302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608043" y="2693020"/>
            <a:ext cx="4767993" cy="735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622365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$290</a:t>
            </a:r>
            <a:r>
              <a:rPr lang="en-NZ" sz="2400" dirty="0"/>
              <a:t>.00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7" y="205401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9504378" y="205401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100%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1595479" y="2495056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760387-2E2D-493C-B6DF-4EEC39CD8222}"/>
              </a:ext>
            </a:extLst>
          </p:cNvPr>
          <p:cNvSpPr txBox="1"/>
          <p:nvPr/>
        </p:nvSpPr>
        <p:spPr>
          <a:xfrm>
            <a:off x="929637" y="367985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/>
              <a:t>29.00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155B2-1A80-4DF4-9AC9-E312946A01C9}"/>
              </a:ext>
            </a:extLst>
          </p:cNvPr>
          <p:cNvSpPr txBox="1"/>
          <p:nvPr/>
        </p:nvSpPr>
        <p:spPr>
          <a:xfrm>
            <a:off x="1105856" y="205401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10 %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B9A980-B6DC-4B87-9ED5-89137FFDD116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72229" y="2054013"/>
            <a:ext cx="1" cy="242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8CD9602-89E4-47F7-9DBD-45C49A07EB51}"/>
              </a:ext>
            </a:extLst>
          </p:cNvPr>
          <p:cNvSpPr txBox="1"/>
          <p:nvPr/>
        </p:nvSpPr>
        <p:spPr>
          <a:xfrm>
            <a:off x="445423" y="448279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/>
              <a:t>14.50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C507E6-87C9-41B8-8E66-661AD6D4C539}"/>
              </a:ext>
            </a:extLst>
          </p:cNvPr>
          <p:cNvSpPr txBox="1"/>
          <p:nvPr/>
        </p:nvSpPr>
        <p:spPr>
          <a:xfrm>
            <a:off x="608042" y="155110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5 %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92984-DE13-4847-81C1-306B16142D3B}"/>
              </a:ext>
            </a:extLst>
          </p:cNvPr>
          <p:cNvSpPr txBox="1"/>
          <p:nvPr/>
        </p:nvSpPr>
        <p:spPr>
          <a:xfrm>
            <a:off x="-38791" y="370012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/>
              <a:t>.00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1B9909-80F2-423D-B8B3-7E575A9A436D}"/>
              </a:ext>
            </a:extLst>
          </p:cNvPr>
          <p:cNvSpPr txBox="1"/>
          <p:nvPr/>
        </p:nvSpPr>
        <p:spPr>
          <a:xfrm>
            <a:off x="-38791" y="209490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0 %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/>
              <p:nvPr/>
            </p:nvSpPr>
            <p:spPr>
              <a:xfrm>
                <a:off x="2583008" y="5293212"/>
                <a:ext cx="5573211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NZ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290</m:t>
                      </m:r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30.5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08" y="5293212"/>
                <a:ext cx="5573211" cy="10520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447A64-324F-49C3-BFFD-FCEB1425BE79}"/>
              </a:ext>
            </a:extLst>
          </p:cNvPr>
          <p:cNvCxnSpPr>
            <a:cxnSpLocks/>
          </p:cNvCxnSpPr>
          <p:nvPr/>
        </p:nvCxnSpPr>
        <p:spPr>
          <a:xfrm>
            <a:off x="5376036" y="2434588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3204A7C-AF64-4808-9D9A-AAA1709681B5}"/>
              </a:ext>
            </a:extLst>
          </p:cNvPr>
          <p:cNvSpPr txBox="1"/>
          <p:nvPr/>
        </p:nvSpPr>
        <p:spPr>
          <a:xfrm>
            <a:off x="4710194" y="3619387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/>
              <a:t>145.00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D98678-C0A1-4761-86EF-5578544E16BF}"/>
              </a:ext>
            </a:extLst>
          </p:cNvPr>
          <p:cNvSpPr txBox="1"/>
          <p:nvPr/>
        </p:nvSpPr>
        <p:spPr>
          <a:xfrm>
            <a:off x="4886413" y="199354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50 %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38C77F-E82E-4814-806D-228B7EA568EF}"/>
              </a:ext>
            </a:extLst>
          </p:cNvPr>
          <p:cNvCxnSpPr>
            <a:cxnSpLocks/>
          </p:cNvCxnSpPr>
          <p:nvPr/>
        </p:nvCxnSpPr>
        <p:spPr>
          <a:xfrm>
            <a:off x="4886413" y="2054013"/>
            <a:ext cx="0" cy="242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0440026-BD38-4C76-99DB-E1F4A06393CE}"/>
              </a:ext>
            </a:extLst>
          </p:cNvPr>
          <p:cNvSpPr txBox="1"/>
          <p:nvPr/>
        </p:nvSpPr>
        <p:spPr>
          <a:xfrm>
            <a:off x="4323705" y="448297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/>
              <a:t>130.50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BB8CBD-FE68-4015-AB23-DB94BFD4EE70}"/>
              </a:ext>
            </a:extLst>
          </p:cNvPr>
          <p:cNvSpPr txBox="1"/>
          <p:nvPr/>
        </p:nvSpPr>
        <p:spPr>
          <a:xfrm>
            <a:off x="4486324" y="1551287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45 %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169A3C-F0AE-B64F-8516-2547FC148073}"/>
              </a:ext>
            </a:extLst>
          </p:cNvPr>
          <p:cNvSpPr txBox="1"/>
          <p:nvPr/>
        </p:nvSpPr>
        <p:spPr>
          <a:xfrm>
            <a:off x="10559846" y="1041193"/>
            <a:ext cx="12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rate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974C14-62EF-794A-B1A3-5425288B6D9C}"/>
              </a:ext>
            </a:extLst>
          </p:cNvPr>
          <p:cNvSpPr txBox="1"/>
          <p:nvPr/>
        </p:nvSpPr>
        <p:spPr>
          <a:xfrm>
            <a:off x="10559846" y="4137034"/>
            <a:ext cx="12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base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360FFB-CFAB-4F4C-9759-80280600F463}"/>
              </a:ext>
            </a:extLst>
          </p:cNvPr>
          <p:cNvSpPr txBox="1"/>
          <p:nvPr/>
        </p:nvSpPr>
        <p:spPr>
          <a:xfrm>
            <a:off x="5518523" y="4075331"/>
            <a:ext cx="164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amount</a:t>
            </a:r>
          </a:p>
        </p:txBody>
      </p:sp>
    </p:spTree>
    <p:extLst>
      <p:ext uri="{BB962C8B-B14F-4D97-AF65-F5344CB8AC3E}">
        <p14:creationId xmlns:p14="http://schemas.microsoft.com/office/powerpoint/2010/main" val="34015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4" grpId="0"/>
      <p:bldP spid="27" grpId="0"/>
      <p:bldP spid="28" grpId="0"/>
      <p:bldP spid="19" grpId="0"/>
      <p:bldP spid="25" grpId="0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1449659" y="364393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1449658" y="3643930"/>
            <a:ext cx="7135826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ADAF5-3AD3-40D7-A323-7B00AE78AED0}"/>
              </a:ext>
            </a:extLst>
          </p:cNvPr>
          <p:cNvGrpSpPr/>
          <p:nvPr/>
        </p:nvGrpSpPr>
        <p:grpSpPr>
          <a:xfrm>
            <a:off x="7754211" y="2352399"/>
            <a:ext cx="1662545" cy="1144047"/>
            <a:chOff x="5970017" y="425669"/>
            <a:chExt cx="1907628" cy="1312696"/>
          </a:xfrm>
          <a:solidFill>
            <a:srgbClr val="FF0000"/>
          </a:solidFill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8895B31-D652-43F7-8381-B80BEE2307D7}"/>
                </a:ext>
              </a:extLst>
            </p:cNvPr>
            <p:cNvSpPr/>
            <p:nvPr/>
          </p:nvSpPr>
          <p:spPr>
            <a:xfrm>
              <a:off x="5970017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75%</a:t>
              </a:r>
            </a:p>
          </p:txBody>
        </p:sp>
        <p:sp>
          <p:nvSpPr>
            <p:cNvPr id="9" name="Flowchart: Merge 8">
              <a:extLst>
                <a:ext uri="{FF2B5EF4-FFF2-40B4-BE49-F238E27FC236}">
                  <a16:creationId xmlns:a16="http://schemas.microsoft.com/office/drawing/2014/main" id="{6017C5E9-60E6-4F14-8444-117AEA98D703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C93F0A-4D20-4AE5-A568-7580053B9403}"/>
              </a:ext>
            </a:extLst>
          </p:cNvPr>
          <p:cNvSpPr txBox="1"/>
          <p:nvPr/>
        </p:nvSpPr>
        <p:spPr>
          <a:xfrm>
            <a:off x="3525664" y="4882296"/>
            <a:ext cx="514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solidFill>
                  <a:schemeClr val="bg1"/>
                </a:solidFill>
              </a:rPr>
              <a:t>Downloading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6FD2D-53B7-46A8-BF47-366980FC2AA8}"/>
              </a:ext>
            </a:extLst>
          </p:cNvPr>
          <p:cNvSpPr txBox="1"/>
          <p:nvPr/>
        </p:nvSpPr>
        <p:spPr>
          <a:xfrm>
            <a:off x="0" y="3478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Kelvin downloads a film with a file size of  32 gigabytes.</a:t>
            </a:r>
          </a:p>
          <a:p>
            <a:r>
              <a:rPr lang="en-NZ" sz="3600" dirty="0">
                <a:solidFill>
                  <a:schemeClr val="bg1"/>
                </a:solidFill>
              </a:rPr>
              <a:t>How many gigabytes are downloaded as this point?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799828" y="455115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GB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10345993" y="4492266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32 GB</a:t>
            </a:r>
          </a:p>
        </p:txBody>
      </p:sp>
    </p:spTree>
    <p:extLst>
      <p:ext uri="{BB962C8B-B14F-4D97-AF65-F5344CB8AC3E}">
        <p14:creationId xmlns:p14="http://schemas.microsoft.com/office/powerpoint/2010/main" val="223152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269302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608043" y="2693020"/>
            <a:ext cx="7135826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GB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622365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32 GB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7" y="205401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9504378" y="205401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52370-EF27-4613-8CC0-87944FE33178}"/>
              </a:ext>
            </a:extLst>
          </p:cNvPr>
          <p:cNvSpPr txBox="1"/>
          <p:nvPr/>
        </p:nvSpPr>
        <p:spPr>
          <a:xfrm>
            <a:off x="10559846" y="1041193"/>
            <a:ext cx="12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2D678-75F4-4803-847C-3F52AA9BA150}"/>
              </a:ext>
            </a:extLst>
          </p:cNvPr>
          <p:cNvSpPr txBox="1"/>
          <p:nvPr/>
        </p:nvSpPr>
        <p:spPr>
          <a:xfrm>
            <a:off x="10559846" y="4137034"/>
            <a:ext cx="12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base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9B22BC-634A-4EBD-BE3B-6C65AFF18E7D}"/>
              </a:ext>
            </a:extLst>
          </p:cNvPr>
          <p:cNvGrpSpPr/>
          <p:nvPr/>
        </p:nvGrpSpPr>
        <p:grpSpPr>
          <a:xfrm>
            <a:off x="4962832" y="2054014"/>
            <a:ext cx="1253613" cy="2066885"/>
            <a:chOff x="4962832" y="2054014"/>
            <a:chExt cx="1253613" cy="206688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ACBD11-E0DF-4651-81CC-F729442ABCEA}"/>
                </a:ext>
              </a:extLst>
            </p:cNvPr>
            <p:cNvCxnSpPr>
              <a:cxnSpLocks/>
            </p:cNvCxnSpPr>
            <p:nvPr/>
          </p:nvCxnSpPr>
          <p:spPr>
            <a:xfrm>
              <a:off x="5589639" y="2515679"/>
              <a:ext cx="0" cy="1143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A2237F-8B0A-4188-8EB8-FC0E1CB0D5DA}"/>
                </a:ext>
              </a:extLst>
            </p:cNvPr>
            <p:cNvSpPr txBox="1"/>
            <p:nvPr/>
          </p:nvSpPr>
          <p:spPr>
            <a:xfrm>
              <a:off x="4962832" y="3659234"/>
              <a:ext cx="1253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>
                  <a:solidFill>
                    <a:schemeClr val="bg1"/>
                  </a:solidFill>
                </a:rPr>
                <a:t>16 GB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95D6C0-66CB-4F59-AE68-6DDC9C301B5A}"/>
                </a:ext>
              </a:extLst>
            </p:cNvPr>
            <p:cNvSpPr txBox="1"/>
            <p:nvPr/>
          </p:nvSpPr>
          <p:spPr>
            <a:xfrm>
              <a:off x="4962832" y="2054014"/>
              <a:ext cx="1253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>
                  <a:solidFill>
                    <a:schemeClr val="bg1"/>
                  </a:solidFill>
                </a:rPr>
                <a:t>50 %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3098842" y="2531814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760387-2E2D-493C-B6DF-4EEC39CD8222}"/>
              </a:ext>
            </a:extLst>
          </p:cNvPr>
          <p:cNvSpPr txBox="1"/>
          <p:nvPr/>
        </p:nvSpPr>
        <p:spPr>
          <a:xfrm>
            <a:off x="2472035" y="367536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8 GB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155B2-1A80-4DF4-9AC9-E312946A01C9}"/>
              </a:ext>
            </a:extLst>
          </p:cNvPr>
          <p:cNvSpPr txBox="1"/>
          <p:nvPr/>
        </p:nvSpPr>
        <p:spPr>
          <a:xfrm>
            <a:off x="2472035" y="207014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25 %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B9A980-B6DC-4B87-9ED5-89137FFDD116}"/>
              </a:ext>
            </a:extLst>
          </p:cNvPr>
          <p:cNvCxnSpPr>
            <a:cxnSpLocks/>
          </p:cNvCxnSpPr>
          <p:nvPr/>
        </p:nvCxnSpPr>
        <p:spPr>
          <a:xfrm>
            <a:off x="7751243" y="2515678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8CD9602-89E4-47F7-9DBD-45C49A07EB51}"/>
              </a:ext>
            </a:extLst>
          </p:cNvPr>
          <p:cNvSpPr txBox="1"/>
          <p:nvPr/>
        </p:nvSpPr>
        <p:spPr>
          <a:xfrm>
            <a:off x="7124436" y="365923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24 GB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C507E6-87C9-41B8-8E66-661AD6D4C539}"/>
              </a:ext>
            </a:extLst>
          </p:cNvPr>
          <p:cNvSpPr txBox="1"/>
          <p:nvPr/>
        </p:nvSpPr>
        <p:spPr>
          <a:xfrm>
            <a:off x="7124436" y="205401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75 %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A0F9B9-85B2-474E-A05B-1FF7C04D2E73}"/>
                  </a:ext>
                </a:extLst>
              </p:cNvPr>
              <p:cNvSpPr txBox="1"/>
              <p:nvPr/>
            </p:nvSpPr>
            <p:spPr>
              <a:xfrm>
                <a:off x="2803032" y="4783365"/>
                <a:ext cx="5573211" cy="14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NZ" sz="4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4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×32=24</m:t>
                      </m:r>
                    </m:oMath>
                  </m:oMathPara>
                </a14:m>
                <a:endParaRPr lang="en-NZ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A0F9B9-85B2-474E-A05B-1FF7C04D2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032" y="4783365"/>
                <a:ext cx="5573211" cy="14027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2552113-1158-45E3-AB8B-ED87BFD0551F}"/>
              </a:ext>
            </a:extLst>
          </p:cNvPr>
          <p:cNvSpPr txBox="1"/>
          <p:nvPr/>
        </p:nvSpPr>
        <p:spPr>
          <a:xfrm>
            <a:off x="6997162" y="4075331"/>
            <a:ext cx="164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amount</a:t>
            </a:r>
          </a:p>
        </p:txBody>
      </p:sp>
    </p:spTree>
    <p:extLst>
      <p:ext uri="{BB962C8B-B14F-4D97-AF65-F5344CB8AC3E}">
        <p14:creationId xmlns:p14="http://schemas.microsoft.com/office/powerpoint/2010/main" val="9579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14" grpId="0"/>
      <p:bldP spid="23" grpId="0"/>
      <p:bldP spid="24" grpId="0"/>
      <p:bldP spid="27" grpId="0"/>
      <p:bldP spid="28" grpId="0"/>
      <p:bldP spid="2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1449659" y="364393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1449658" y="3643930"/>
            <a:ext cx="3210832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ADAF5-3AD3-40D7-A323-7B00AE78AED0}"/>
              </a:ext>
            </a:extLst>
          </p:cNvPr>
          <p:cNvGrpSpPr/>
          <p:nvPr/>
        </p:nvGrpSpPr>
        <p:grpSpPr>
          <a:xfrm>
            <a:off x="3829217" y="2264280"/>
            <a:ext cx="1662545" cy="1144047"/>
            <a:chOff x="5970017" y="425669"/>
            <a:chExt cx="1907628" cy="1312696"/>
          </a:xfrm>
          <a:solidFill>
            <a:srgbClr val="FF0000"/>
          </a:solidFill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8895B31-D652-43F7-8381-B80BEE2307D7}"/>
                </a:ext>
              </a:extLst>
            </p:cNvPr>
            <p:cNvSpPr/>
            <p:nvPr/>
          </p:nvSpPr>
          <p:spPr>
            <a:xfrm>
              <a:off x="5970017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33%</a:t>
              </a:r>
            </a:p>
          </p:txBody>
        </p:sp>
        <p:sp>
          <p:nvSpPr>
            <p:cNvPr id="9" name="Flowchart: Merge 8">
              <a:extLst>
                <a:ext uri="{FF2B5EF4-FFF2-40B4-BE49-F238E27FC236}">
                  <a16:creationId xmlns:a16="http://schemas.microsoft.com/office/drawing/2014/main" id="{6017C5E9-60E6-4F14-8444-117AEA98D703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C93F0A-4D20-4AE5-A568-7580053B9403}"/>
              </a:ext>
            </a:extLst>
          </p:cNvPr>
          <p:cNvSpPr txBox="1"/>
          <p:nvPr/>
        </p:nvSpPr>
        <p:spPr>
          <a:xfrm>
            <a:off x="3525664" y="4882296"/>
            <a:ext cx="514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solidFill>
                  <a:schemeClr val="bg1"/>
                </a:solidFill>
              </a:rPr>
              <a:t>Downloading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6FD2D-53B7-46A8-BF47-366980FC2AA8}"/>
              </a:ext>
            </a:extLst>
          </p:cNvPr>
          <p:cNvSpPr txBox="1"/>
          <p:nvPr/>
        </p:nvSpPr>
        <p:spPr>
          <a:xfrm>
            <a:off x="0" y="3478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Tania downloads a file .</a:t>
            </a:r>
          </a:p>
          <a:p>
            <a:r>
              <a:rPr lang="en-NZ" sz="3600" dirty="0">
                <a:solidFill>
                  <a:schemeClr val="bg1"/>
                </a:solidFill>
              </a:rPr>
              <a:t>It takes 24 seconds to download the whole file.</a:t>
            </a:r>
          </a:p>
          <a:p>
            <a:r>
              <a:rPr lang="en-NZ" sz="3600" dirty="0">
                <a:solidFill>
                  <a:schemeClr val="bg1"/>
                </a:solidFill>
              </a:rPr>
              <a:t>How many seconds have passed at this point?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605312" y="4527394"/>
            <a:ext cx="168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seconds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10138558" y="4509034"/>
            <a:ext cx="168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24 seconds</a:t>
            </a:r>
          </a:p>
        </p:txBody>
      </p:sp>
    </p:spTree>
    <p:extLst>
      <p:ext uri="{BB962C8B-B14F-4D97-AF65-F5344CB8AC3E}">
        <p14:creationId xmlns:p14="http://schemas.microsoft.com/office/powerpoint/2010/main" val="307047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269302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608043" y="2693020"/>
            <a:ext cx="3117605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sec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622365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24 sec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7" y="205401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9504378" y="205401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100%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3725648" y="2515679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760387-2E2D-493C-B6DF-4EEC39CD8222}"/>
              </a:ext>
            </a:extLst>
          </p:cNvPr>
          <p:cNvSpPr txBox="1"/>
          <p:nvPr/>
        </p:nvSpPr>
        <p:spPr>
          <a:xfrm>
            <a:off x="3098841" y="365470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≈ 8 GB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155B2-1A80-4DF4-9AC9-E312946A01C9}"/>
              </a:ext>
            </a:extLst>
          </p:cNvPr>
          <p:cNvSpPr txBox="1"/>
          <p:nvPr/>
        </p:nvSpPr>
        <p:spPr>
          <a:xfrm>
            <a:off x="3098841" y="204887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33 %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A0F9B9-85B2-474E-A05B-1FF7C04D2E73}"/>
                  </a:ext>
                </a:extLst>
              </p:cNvPr>
              <p:cNvSpPr txBox="1"/>
              <p:nvPr/>
            </p:nvSpPr>
            <p:spPr>
              <a:xfrm>
                <a:off x="2803032" y="4783365"/>
                <a:ext cx="5573211" cy="14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4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NZ" sz="4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4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4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NZ" sz="4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4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7.92</m:t>
                      </m:r>
                    </m:oMath>
                  </m:oMathPara>
                </a14:m>
                <a:endParaRPr lang="en-NZ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A0F9B9-85B2-474E-A05B-1FF7C04D2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032" y="4783365"/>
                <a:ext cx="5573211" cy="1402756"/>
              </a:xfrm>
              <a:prstGeom prst="rect">
                <a:avLst/>
              </a:prstGeom>
              <a:blipFill>
                <a:blip r:embed="rId2"/>
                <a:stretch>
                  <a:fillRect t="-901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7E6CF7D-0B36-0045-9826-AB9543DF655E}"/>
              </a:ext>
            </a:extLst>
          </p:cNvPr>
          <p:cNvSpPr txBox="1"/>
          <p:nvPr/>
        </p:nvSpPr>
        <p:spPr>
          <a:xfrm>
            <a:off x="10559846" y="1041193"/>
            <a:ext cx="12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rate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CD9156-F6CC-3549-86F6-F7DAD638B366}"/>
              </a:ext>
            </a:extLst>
          </p:cNvPr>
          <p:cNvSpPr txBox="1"/>
          <p:nvPr/>
        </p:nvSpPr>
        <p:spPr>
          <a:xfrm>
            <a:off x="10559846" y="4137034"/>
            <a:ext cx="12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2D8AF4-5FF2-BA4A-88BA-A4DB6F86551A}"/>
              </a:ext>
            </a:extLst>
          </p:cNvPr>
          <p:cNvSpPr txBox="1"/>
          <p:nvPr/>
        </p:nvSpPr>
        <p:spPr>
          <a:xfrm>
            <a:off x="3230588" y="4075331"/>
            <a:ext cx="164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amount</a:t>
            </a:r>
          </a:p>
        </p:txBody>
      </p:sp>
    </p:spTree>
    <p:extLst>
      <p:ext uri="{BB962C8B-B14F-4D97-AF65-F5344CB8AC3E}">
        <p14:creationId xmlns:p14="http://schemas.microsoft.com/office/powerpoint/2010/main" val="32320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4" grpId="0"/>
      <p:bldP spid="20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1449659" y="364393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1449658" y="3643930"/>
            <a:ext cx="7601024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ADAF5-3AD3-40D7-A323-7B00AE78AED0}"/>
              </a:ext>
            </a:extLst>
          </p:cNvPr>
          <p:cNvGrpSpPr/>
          <p:nvPr/>
        </p:nvGrpSpPr>
        <p:grpSpPr>
          <a:xfrm>
            <a:off x="8219409" y="2279836"/>
            <a:ext cx="1662545" cy="1144047"/>
            <a:chOff x="5970017" y="425669"/>
            <a:chExt cx="1907628" cy="1312696"/>
          </a:xfrm>
          <a:solidFill>
            <a:srgbClr val="FF0000"/>
          </a:solidFill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8895B31-D652-43F7-8381-B80BEE2307D7}"/>
                </a:ext>
              </a:extLst>
            </p:cNvPr>
            <p:cNvSpPr/>
            <p:nvPr/>
          </p:nvSpPr>
          <p:spPr>
            <a:xfrm>
              <a:off x="5970017" y="425669"/>
              <a:ext cx="1907628" cy="80404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dirty="0"/>
                <a:t>80%</a:t>
              </a:r>
            </a:p>
          </p:txBody>
        </p:sp>
        <p:sp>
          <p:nvSpPr>
            <p:cNvPr id="9" name="Flowchart: Merge 8">
              <a:extLst>
                <a:ext uri="{FF2B5EF4-FFF2-40B4-BE49-F238E27FC236}">
                  <a16:creationId xmlns:a16="http://schemas.microsoft.com/office/drawing/2014/main" id="{6017C5E9-60E6-4F14-8444-117AEA98D703}"/>
                </a:ext>
              </a:extLst>
            </p:cNvPr>
            <p:cNvSpPr/>
            <p:nvPr/>
          </p:nvSpPr>
          <p:spPr>
            <a:xfrm>
              <a:off x="6629400" y="1229710"/>
              <a:ext cx="536028" cy="508655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C93F0A-4D20-4AE5-A568-7580053B9403}"/>
              </a:ext>
            </a:extLst>
          </p:cNvPr>
          <p:cNvSpPr txBox="1"/>
          <p:nvPr/>
        </p:nvSpPr>
        <p:spPr>
          <a:xfrm>
            <a:off x="3525664" y="4882296"/>
            <a:ext cx="514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solidFill>
                  <a:schemeClr val="bg1"/>
                </a:solidFill>
              </a:rPr>
              <a:t>Downloading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6FD2D-53B7-46A8-BF47-366980FC2AA8}"/>
              </a:ext>
            </a:extLst>
          </p:cNvPr>
          <p:cNvSpPr txBox="1"/>
          <p:nvPr/>
        </p:nvSpPr>
        <p:spPr>
          <a:xfrm>
            <a:off x="0" y="3478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chemeClr val="bg1"/>
                </a:solidFill>
              </a:rPr>
              <a:t>Anita downloads a file .</a:t>
            </a:r>
          </a:p>
          <a:p>
            <a:r>
              <a:rPr lang="en-NZ" sz="3600" dirty="0">
                <a:solidFill>
                  <a:schemeClr val="bg1"/>
                </a:solidFill>
              </a:rPr>
              <a:t>The total cost of the file is </a:t>
            </a:r>
            <a:r>
              <a:rPr lang="en-N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3600" dirty="0">
                <a:solidFill>
                  <a:schemeClr val="bg1"/>
                </a:solidFill>
              </a:rPr>
              <a:t>35.</a:t>
            </a:r>
          </a:p>
          <a:p>
            <a:r>
              <a:rPr lang="en-NZ" sz="3600" dirty="0">
                <a:solidFill>
                  <a:schemeClr val="bg1"/>
                </a:solidFill>
              </a:rPr>
              <a:t>What has been the cost to this point?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605312" y="4527394"/>
            <a:ext cx="168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>
                <a:solidFill>
                  <a:schemeClr val="bg1"/>
                </a:solidFill>
              </a:rPr>
              <a:t> 0.00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10138558" y="4509034"/>
            <a:ext cx="168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>
                <a:solidFill>
                  <a:schemeClr val="bg1"/>
                </a:solidFill>
              </a:rPr>
              <a:t> 35.00</a:t>
            </a:r>
          </a:p>
        </p:txBody>
      </p:sp>
    </p:spTree>
    <p:extLst>
      <p:ext uri="{BB962C8B-B14F-4D97-AF65-F5344CB8AC3E}">
        <p14:creationId xmlns:p14="http://schemas.microsoft.com/office/powerpoint/2010/main" val="19499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269302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608042" y="2693020"/>
            <a:ext cx="7599249" cy="735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622365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>
                <a:solidFill>
                  <a:schemeClr val="bg1"/>
                </a:solidFill>
              </a:rPr>
              <a:t>35.00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7" y="205401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9504378" y="205401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100%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2493140" y="2515678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760387-2E2D-493C-B6DF-4EEC39CD8222}"/>
              </a:ext>
            </a:extLst>
          </p:cNvPr>
          <p:cNvSpPr txBox="1"/>
          <p:nvPr/>
        </p:nvSpPr>
        <p:spPr>
          <a:xfrm>
            <a:off x="1866333" y="367985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>
                <a:solidFill>
                  <a:schemeClr val="bg1"/>
                </a:solidFill>
              </a:rPr>
              <a:t>7.00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155B2-1A80-4DF4-9AC9-E312946A01C9}"/>
              </a:ext>
            </a:extLst>
          </p:cNvPr>
          <p:cNvSpPr txBox="1"/>
          <p:nvPr/>
        </p:nvSpPr>
        <p:spPr>
          <a:xfrm>
            <a:off x="1866333" y="207463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20 %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B9A980-B6DC-4B87-9ED5-89137FFDD116}"/>
              </a:ext>
            </a:extLst>
          </p:cNvPr>
          <p:cNvCxnSpPr>
            <a:cxnSpLocks/>
          </p:cNvCxnSpPr>
          <p:nvPr/>
        </p:nvCxnSpPr>
        <p:spPr>
          <a:xfrm>
            <a:off x="8197287" y="2515678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8CD9602-89E4-47F7-9DBD-45C49A07EB51}"/>
              </a:ext>
            </a:extLst>
          </p:cNvPr>
          <p:cNvSpPr txBox="1"/>
          <p:nvPr/>
        </p:nvSpPr>
        <p:spPr>
          <a:xfrm>
            <a:off x="7570480" y="365923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>
                <a:solidFill>
                  <a:schemeClr val="bg1"/>
                </a:solidFill>
              </a:rPr>
              <a:t>28.00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C507E6-87C9-41B8-8E66-661AD6D4C539}"/>
              </a:ext>
            </a:extLst>
          </p:cNvPr>
          <p:cNvSpPr txBox="1"/>
          <p:nvPr/>
        </p:nvSpPr>
        <p:spPr>
          <a:xfrm>
            <a:off x="7570480" y="205401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80 %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A0F9B9-85B2-474E-A05B-1FF7C04D2E73}"/>
                  </a:ext>
                </a:extLst>
              </p:cNvPr>
              <p:cNvSpPr txBox="1"/>
              <p:nvPr/>
            </p:nvSpPr>
            <p:spPr>
              <a:xfrm>
                <a:off x="2803032" y="4783365"/>
                <a:ext cx="5573211" cy="14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4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NZ" sz="4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4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NZ" sz="4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NZ" sz="4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NZ" sz="4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NZ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A0F9B9-85B2-474E-A05B-1FF7C04D2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032" y="4783365"/>
                <a:ext cx="5573211" cy="14027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D4CE490-F834-C24A-988B-389DDAD1A971}"/>
              </a:ext>
            </a:extLst>
          </p:cNvPr>
          <p:cNvSpPr txBox="1"/>
          <p:nvPr/>
        </p:nvSpPr>
        <p:spPr>
          <a:xfrm>
            <a:off x="10559846" y="1041193"/>
            <a:ext cx="12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79CE6-4A39-004C-B906-C953606E45CE}"/>
              </a:ext>
            </a:extLst>
          </p:cNvPr>
          <p:cNvSpPr txBox="1"/>
          <p:nvPr/>
        </p:nvSpPr>
        <p:spPr>
          <a:xfrm>
            <a:off x="10559846" y="4137034"/>
            <a:ext cx="12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base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C69A99-4BD0-9B4C-B07B-2A8D45C3B762}"/>
              </a:ext>
            </a:extLst>
          </p:cNvPr>
          <p:cNvSpPr txBox="1"/>
          <p:nvPr/>
        </p:nvSpPr>
        <p:spPr>
          <a:xfrm>
            <a:off x="7623911" y="4075331"/>
            <a:ext cx="164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</a:rPr>
              <a:t>amount</a:t>
            </a:r>
          </a:p>
        </p:txBody>
      </p:sp>
    </p:spTree>
    <p:extLst>
      <p:ext uri="{BB962C8B-B14F-4D97-AF65-F5344CB8AC3E}">
        <p14:creationId xmlns:p14="http://schemas.microsoft.com/office/powerpoint/2010/main" val="15235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4" grpId="0"/>
      <p:bldP spid="27" grpId="0"/>
      <p:bldP spid="28" grpId="0"/>
      <p:bldP spid="20" grpId="0"/>
      <p:bldP spid="18" grpId="0"/>
      <p:bldP spid="19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2182F15-21DC-4DC3-A587-A9D12156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16605" cy="692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CB0B94-1232-4F54-9576-7243F04E9680}"/>
              </a:ext>
            </a:extLst>
          </p:cNvPr>
          <p:cNvSpPr txBox="1"/>
          <p:nvPr/>
        </p:nvSpPr>
        <p:spPr>
          <a:xfrm>
            <a:off x="5084956" y="1010398"/>
            <a:ext cx="6690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There is a 30% off sale at Katie’s favourite clothing shop. She chooses a top that normally costs $75.00.</a:t>
            </a:r>
          </a:p>
          <a:p>
            <a:endParaRPr lang="en-NZ" sz="2400" dirty="0"/>
          </a:p>
          <a:p>
            <a:r>
              <a:rPr lang="en-NZ" sz="2400" dirty="0"/>
              <a:t>How much will she have to pay?</a:t>
            </a:r>
          </a:p>
        </p:txBody>
      </p:sp>
    </p:spTree>
    <p:extLst>
      <p:ext uri="{BB962C8B-B14F-4D97-AF65-F5344CB8AC3E}">
        <p14:creationId xmlns:p14="http://schemas.microsoft.com/office/powerpoint/2010/main" val="295870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269302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608042" y="2693020"/>
            <a:ext cx="7599249" cy="735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622365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>
                <a:cs typeface="Arial" panose="020B0604020202020204" pitchFamily="34" charset="0"/>
              </a:rPr>
              <a:t>7</a:t>
            </a:r>
            <a:r>
              <a:rPr lang="en-NZ" sz="2400" dirty="0"/>
              <a:t>5.00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7" y="205401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9504378" y="205401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100%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1595479" y="2495056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760387-2E2D-493C-B6DF-4EEC39CD8222}"/>
              </a:ext>
            </a:extLst>
          </p:cNvPr>
          <p:cNvSpPr txBox="1"/>
          <p:nvPr/>
        </p:nvSpPr>
        <p:spPr>
          <a:xfrm>
            <a:off x="929637" y="367985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/>
              <a:t>7.50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6155B2-1A80-4DF4-9AC9-E312946A01C9}"/>
              </a:ext>
            </a:extLst>
          </p:cNvPr>
          <p:cNvSpPr txBox="1"/>
          <p:nvPr/>
        </p:nvSpPr>
        <p:spPr>
          <a:xfrm>
            <a:off x="1105856" y="205401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10 %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B9A980-B6DC-4B87-9ED5-89137FFDD116}"/>
              </a:ext>
            </a:extLst>
          </p:cNvPr>
          <p:cNvCxnSpPr>
            <a:cxnSpLocks/>
          </p:cNvCxnSpPr>
          <p:nvPr/>
        </p:nvCxnSpPr>
        <p:spPr>
          <a:xfrm>
            <a:off x="8197287" y="2515678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8CD9602-89E4-47F7-9DBD-45C49A07EB51}"/>
              </a:ext>
            </a:extLst>
          </p:cNvPr>
          <p:cNvSpPr txBox="1"/>
          <p:nvPr/>
        </p:nvSpPr>
        <p:spPr>
          <a:xfrm>
            <a:off x="7570480" y="365923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NZ" sz="2400" dirty="0"/>
              <a:t>52.50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C507E6-87C9-41B8-8E66-661AD6D4C539}"/>
              </a:ext>
            </a:extLst>
          </p:cNvPr>
          <p:cNvSpPr txBox="1"/>
          <p:nvPr/>
        </p:nvSpPr>
        <p:spPr>
          <a:xfrm>
            <a:off x="7570480" y="2054013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70 %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92984-DE13-4847-81C1-306B16142D3B}"/>
              </a:ext>
            </a:extLst>
          </p:cNvPr>
          <p:cNvSpPr txBox="1"/>
          <p:nvPr/>
        </p:nvSpPr>
        <p:spPr>
          <a:xfrm>
            <a:off x="-38791" y="370012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/>
              <a:t>.00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1B9909-80F2-423D-B8B3-7E575A9A436D}"/>
              </a:ext>
            </a:extLst>
          </p:cNvPr>
          <p:cNvSpPr txBox="1"/>
          <p:nvPr/>
        </p:nvSpPr>
        <p:spPr>
          <a:xfrm>
            <a:off x="-38791" y="209490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0 %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/>
              <p:nvPr/>
            </p:nvSpPr>
            <p:spPr>
              <a:xfrm>
                <a:off x="2583008" y="5293212"/>
                <a:ext cx="557321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NZ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08" y="5293212"/>
                <a:ext cx="5573211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39B2A54-22FB-9341-93CE-664B99776B24}"/>
              </a:ext>
            </a:extLst>
          </p:cNvPr>
          <p:cNvSpPr txBox="1"/>
          <p:nvPr/>
        </p:nvSpPr>
        <p:spPr>
          <a:xfrm>
            <a:off x="10559846" y="1041193"/>
            <a:ext cx="12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rate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3D452F-F088-5946-8DE6-59C895CC26E3}"/>
              </a:ext>
            </a:extLst>
          </p:cNvPr>
          <p:cNvSpPr txBox="1"/>
          <p:nvPr/>
        </p:nvSpPr>
        <p:spPr>
          <a:xfrm>
            <a:off x="10559846" y="4137034"/>
            <a:ext cx="12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base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9B9EB0-C0FE-704A-B0A9-775116D91312}"/>
              </a:ext>
            </a:extLst>
          </p:cNvPr>
          <p:cNvSpPr txBox="1"/>
          <p:nvPr/>
        </p:nvSpPr>
        <p:spPr>
          <a:xfrm>
            <a:off x="7636917" y="4075331"/>
            <a:ext cx="164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/>
              <a:t>amount</a:t>
            </a:r>
          </a:p>
        </p:txBody>
      </p:sp>
    </p:spTree>
    <p:extLst>
      <p:ext uri="{BB962C8B-B14F-4D97-AF65-F5344CB8AC3E}">
        <p14:creationId xmlns:p14="http://schemas.microsoft.com/office/powerpoint/2010/main" val="16608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4" grpId="0"/>
      <p:bldP spid="27" grpId="0"/>
      <p:bldP spid="28" grpId="0"/>
      <p:bldP spid="19" grpId="0"/>
      <p:bldP spid="25" grpId="0"/>
      <p:bldP spid="20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885260-CB19-4EA0-99BF-EA78DF13AD33}"/>
</file>

<file path=customXml/itemProps2.xml><?xml version="1.0" encoding="utf-8"?>
<ds:datastoreItem xmlns:ds="http://schemas.openxmlformats.org/officeDocument/2006/customXml" ds:itemID="{35D92912-8AED-4402-B99C-42E1C92D1314}"/>
</file>

<file path=customXml/itemProps3.xml><?xml version="1.0" encoding="utf-8"?>
<ds:datastoreItem xmlns:ds="http://schemas.openxmlformats.org/officeDocument/2006/customXml" ds:itemID="{8DED084F-DE13-442C-9535-35FC79BF039E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275</Words>
  <Application>Microsoft Macintosh PowerPoint</Application>
  <PresentationFormat>Widescreen</PresentationFormat>
  <Paragraphs>94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21</cp:revision>
  <dcterms:created xsi:type="dcterms:W3CDTF">2019-05-28T01:53:50Z</dcterms:created>
  <dcterms:modified xsi:type="dcterms:W3CDTF">2019-06-11T02:13:21Z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