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B32CC-311E-410A-BFF0-6F822EF5680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0585-D41D-4251-9344-A1FD839577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759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/>
              <a:t>You may find that drawing strip diagrams of the situations in copymaster 1 may help students to see the structural similarity between different problems.</a:t>
            </a:r>
          </a:p>
          <a:p>
            <a:r>
              <a:rPr lang="en-NZ"/>
              <a:t>Refer to the webinar of percentages to see how to do this.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60445E-3771-4C5E-AFAB-209758D04F73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D2C4-FBC3-4D3A-AC04-1DFFA5A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D7DAD-8B2A-4E90-89F0-3C14A3E09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9DD5-73DC-4A50-B7EE-55C4D8FA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B751D-59D9-49A2-9841-A5751C54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F411-5FF0-49D3-B553-D8CB04D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674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69C3-C964-422E-8CC0-C00D45C6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03EEE-DAF4-4D79-AAB4-BC687612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88D76-1BFA-4AE5-BA19-0F01B2FF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3F40A-5CAE-45B0-B6DF-E0B49D35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C3FF-3FA1-403C-981B-C1903B31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548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5A0CA-DECC-4484-A977-B1898BADA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903A8-4337-4802-BC6D-EC06D2BAE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4FA6-58CA-432F-936A-635A1703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61FAF-9885-48A1-9984-5D2C57B3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3941E-D9D1-4D34-A33F-2847E137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649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61DF-9457-4D56-992B-82B00C0E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8760-965E-4352-9EAA-CEF91A81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697EA-2CAA-48D4-9867-2A0BAB74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215F8-B7D0-4359-80C4-350E8172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1A10-0A6C-4631-A93E-3D2192D1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375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9DB6-6335-46F8-A30A-3E5701C5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68447-53F4-4150-990C-F1BBF6C8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9A8C-2C43-4CB2-925A-F6926C56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27638-CC50-4FF1-BE18-D5AF3F69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0B03-4145-402B-BB11-0E41B249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298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AD3F-C491-4393-AF0C-45D08D9E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E757-56B9-4123-8AF9-94CA102F1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A1228-BDC5-43AA-882F-15FB89783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F2D71-15F5-40FF-B76F-CBA37DFD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93688-9D2F-42CD-AB1D-FF01BB7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F5B04-BE5F-4C92-8E2D-05F05F5C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361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7B30-B550-4E31-9671-4A604B45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75A40-1F70-4091-A278-BDE8A204E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9B289-96C9-4A11-A195-B3C6A401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420BF-8F58-4C04-9E55-A8851AAD3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178F3-E37F-4942-97E6-87251CC98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FFA65-1BB0-4E8A-9725-E7D82E78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F5343-E2B3-4232-8A7B-8622FA24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FF8C6-2DCE-4293-92AC-244F490F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713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95DA-FCEE-4CA1-9FD9-ED8F643B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01A8F-1EAA-4C2C-929A-F1323949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DCFFF-0432-41A5-9C28-1E156341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881B5-1DD3-4378-A217-5CB5B2DF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18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45FAD-FDFB-4E45-B822-F5B68DC3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0D136-2D48-4B85-A35B-3D169DA8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C31F7-16B2-4609-B893-8A3F27CB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62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A262-0C53-43D7-A8CD-5BBA0E38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7984-0C2C-4D5A-8BC4-EBC6F989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B9DA-950A-4986-B996-9626F939E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15056-7FEF-4597-B793-ADC4FD5E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8D4D8-A380-4E51-B4A6-DCC15164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B6BE1-74CB-4D14-90A2-427C8003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806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6F09-209B-4F58-9D3A-AB3E5FFC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D2806-6617-4850-A7F5-2FFAF0023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2D8C9-3E2B-465F-94C8-6EFAEC52A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93AF-AC79-42C0-8B63-26F9A07E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95E8C-2369-4BC5-92E7-502855FC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9B22C-65F5-4FA8-94DF-6420081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06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29389-27A0-4952-9922-0039876A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D5EAD-10A5-4E17-B852-66A041888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8B644-3FF7-4F85-B461-C967347B5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4873D-3669-4123-8906-26F340E7E163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A2E7-75AD-42CD-995B-9C0029EFF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D952-EE3B-45C5-9116-C51662BB7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A0E2-1B7E-425C-8C24-249B294E06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59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35640"/>
              </p:ext>
            </p:extLst>
          </p:nvPr>
        </p:nvGraphicFramePr>
        <p:xfrm>
          <a:off x="824948" y="908760"/>
          <a:ext cx="2664535" cy="301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Impact" r:id="rId4" imgW="3718095" imgH="4214225" progId="PI3.Image">
                  <p:embed/>
                </p:oleObj>
              </mc:Choice>
              <mc:Fallback>
                <p:oleObj name="PhotoImpact" r:id="rId4" imgW="3718095" imgH="4214225" progId="PI3.Image">
                  <p:embed/>
                  <p:pic>
                    <p:nvPicPr>
                      <p:cNvPr id="1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48" y="908760"/>
                        <a:ext cx="2664535" cy="3014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33822"/>
              </p:ext>
            </p:extLst>
          </p:nvPr>
        </p:nvGraphicFramePr>
        <p:xfrm>
          <a:off x="7677645" y="831843"/>
          <a:ext cx="3621924" cy="256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Impact" r:id="rId6" imgW="2666667" imgH="1889524" progId="PI3.Image">
                  <p:embed/>
                </p:oleObj>
              </mc:Choice>
              <mc:Fallback>
                <p:oleObj name="PhotoImpact" r:id="rId6" imgW="2666667" imgH="1889524" progId="PI3.Image">
                  <p:embed/>
                  <p:pic>
                    <p:nvPicPr>
                      <p:cNvPr id="10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645" y="831843"/>
                        <a:ext cx="3621924" cy="2567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4090"/>
              </p:ext>
            </p:extLst>
          </p:nvPr>
        </p:nvGraphicFramePr>
        <p:xfrm>
          <a:off x="3489483" y="1307316"/>
          <a:ext cx="4363428" cy="299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Impact" r:id="rId8" imgW="4876190" imgH="3542857" progId="PI3.Image">
                  <p:embed/>
                </p:oleObj>
              </mc:Choice>
              <mc:Fallback>
                <p:oleObj name="PhotoImpact" r:id="rId8" imgW="4876190" imgH="3542857" progId="PI3.Image">
                  <p:embed/>
                  <p:pic>
                    <p:nvPicPr>
                      <p:cNvPr id="102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483" y="1307316"/>
                        <a:ext cx="4363428" cy="2994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24256"/>
              </p:ext>
            </p:extLst>
          </p:nvPr>
        </p:nvGraphicFramePr>
        <p:xfrm>
          <a:off x="7208903" y="3388246"/>
          <a:ext cx="3226825" cy="31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hotoImpact" r:id="rId10" imgW="1668571" imgH="1622857" progId="PI3.Image">
                  <p:embed/>
                </p:oleObj>
              </mc:Choice>
              <mc:Fallback>
                <p:oleObj name="PhotoImpact" r:id="rId10" imgW="1668571" imgH="1622857" progId="PI3.Image">
                  <p:embed/>
                  <p:pic>
                    <p:nvPicPr>
                      <p:cNvPr id="10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903" y="3388246"/>
                        <a:ext cx="3226825" cy="313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298181" y="222897"/>
            <a:ext cx="84157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2400" dirty="0">
                <a:latin typeface="Calibri" pitchFamily="34" charset="0"/>
              </a:rPr>
              <a:t>How are percentages used in these situations?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0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8761"/>
              </p:ext>
            </p:extLst>
          </p:nvPr>
        </p:nvGraphicFramePr>
        <p:xfrm>
          <a:off x="2157215" y="3730090"/>
          <a:ext cx="5051688" cy="279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Impact" r:id="rId12" imgW="5142857" imgH="2849524" progId="PI3.Image">
                  <p:embed/>
                </p:oleObj>
              </mc:Choice>
              <mc:Fallback>
                <p:oleObj name="PhotoImpact" r:id="rId12" imgW="5142857" imgH="2849524" progId="PI3.Image">
                  <p:embed/>
                  <p:pic>
                    <p:nvPicPr>
                      <p:cNvPr id="102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215" y="3730090"/>
                        <a:ext cx="5051688" cy="2795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62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2877015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8" y="2877015"/>
            <a:ext cx="1884051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551C0-D8BB-40A4-B3B1-278BFE23E233}"/>
              </a:ext>
            </a:extLst>
          </p:cNvPr>
          <p:cNvGrpSpPr/>
          <p:nvPr/>
        </p:nvGrpSpPr>
        <p:grpSpPr>
          <a:xfrm>
            <a:off x="618385" y="1549924"/>
            <a:ext cx="1662545" cy="1144047"/>
            <a:chOff x="5957455" y="425669"/>
            <a:chExt cx="1907628" cy="1312696"/>
          </a:xfrm>
          <a:solidFill>
            <a:srgbClr val="FF0000"/>
          </a:solidFill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B2E6EB19-F944-46AE-A4BA-0ABCD2DA2C38}"/>
                </a:ext>
              </a:extLst>
            </p:cNvPr>
            <p:cNvSpPr/>
            <p:nvPr/>
          </p:nvSpPr>
          <p:spPr>
            <a:xfrm>
              <a:off x="5957455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0%</a:t>
              </a:r>
            </a:p>
          </p:txBody>
        </p:sp>
        <p:sp>
          <p:nvSpPr>
            <p:cNvPr id="6" name="Flowchart: Merge 5">
              <a:extLst>
                <a:ext uri="{FF2B5EF4-FFF2-40B4-BE49-F238E27FC236}">
                  <a16:creationId xmlns:a16="http://schemas.microsoft.com/office/drawing/2014/main" id="{E323DB94-F433-4AA2-B8AB-DD4431F611F9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2550920" y="1548044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17%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F3B03E5-3D98-47DF-9D67-613F6F0141E5}"/>
              </a:ext>
            </a:extLst>
          </p:cNvPr>
          <p:cNvSpPr/>
          <p:nvPr/>
        </p:nvSpPr>
        <p:spPr>
          <a:xfrm>
            <a:off x="3125589" y="2875135"/>
            <a:ext cx="1280155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F1425D-C279-408F-AC3A-8C280AB63A9C}"/>
              </a:ext>
            </a:extLst>
          </p:cNvPr>
          <p:cNvGrpSpPr/>
          <p:nvPr/>
        </p:nvGrpSpPr>
        <p:grpSpPr>
          <a:xfrm>
            <a:off x="3521297" y="1548044"/>
            <a:ext cx="1662545" cy="1144047"/>
            <a:chOff x="5957455" y="425669"/>
            <a:chExt cx="1907628" cy="1312696"/>
          </a:xfrm>
          <a:solidFill>
            <a:srgbClr val="FF0000"/>
          </a:solidFill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A10B0291-14F9-4883-BAAC-01F302F5331F}"/>
                </a:ext>
              </a:extLst>
            </p:cNvPr>
            <p:cNvSpPr/>
            <p:nvPr/>
          </p:nvSpPr>
          <p:spPr>
            <a:xfrm>
              <a:off x="5957455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31%</a:t>
              </a:r>
            </a:p>
          </p:txBody>
        </p:sp>
        <p:sp>
          <p:nvSpPr>
            <p:cNvPr id="13" name="Flowchart: Merge 12">
              <a:extLst>
                <a:ext uri="{FF2B5EF4-FFF2-40B4-BE49-F238E27FC236}">
                  <a16:creationId xmlns:a16="http://schemas.microsoft.com/office/drawing/2014/main" id="{8590B150-C076-4254-885D-E45A2F36B6F1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8F72B-2581-424D-BA31-CB817792FC51}"/>
              </a:ext>
            </a:extLst>
          </p:cNvPr>
          <p:cNvSpPr/>
          <p:nvPr/>
        </p:nvSpPr>
        <p:spPr>
          <a:xfrm>
            <a:off x="4405745" y="2875135"/>
            <a:ext cx="1748475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096A9-8E53-4A6A-B257-3C04973923EE}"/>
              </a:ext>
            </a:extLst>
          </p:cNvPr>
          <p:cNvGrpSpPr/>
          <p:nvPr/>
        </p:nvGrpSpPr>
        <p:grpSpPr>
          <a:xfrm>
            <a:off x="5322947" y="1566586"/>
            <a:ext cx="1662545" cy="1144047"/>
            <a:chOff x="5957455" y="425669"/>
            <a:chExt cx="1907628" cy="1312696"/>
          </a:xfrm>
          <a:solidFill>
            <a:srgbClr val="FF0000"/>
          </a:solidFill>
        </p:grpSpPr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048D6B3B-F0B1-4BC9-85D1-7F32C5B271FC}"/>
                </a:ext>
              </a:extLst>
            </p:cNvPr>
            <p:cNvSpPr/>
            <p:nvPr/>
          </p:nvSpPr>
          <p:spPr>
            <a:xfrm>
              <a:off x="5957455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52%</a:t>
              </a:r>
            </a:p>
          </p:txBody>
        </p:sp>
        <p:sp>
          <p:nvSpPr>
            <p:cNvPr id="17" name="Flowchart: Merge 16">
              <a:extLst>
                <a:ext uri="{FF2B5EF4-FFF2-40B4-BE49-F238E27FC236}">
                  <a16:creationId xmlns:a16="http://schemas.microsoft.com/office/drawing/2014/main" id="{3A49623C-C91D-427A-9EAD-C935380A3CA0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C44873C-AF73-4D87-881A-6E6701A8BE3C}"/>
              </a:ext>
            </a:extLst>
          </p:cNvPr>
          <p:cNvSpPr/>
          <p:nvPr/>
        </p:nvSpPr>
        <p:spPr>
          <a:xfrm>
            <a:off x="6118445" y="2870953"/>
            <a:ext cx="1502819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9BE848-A872-4416-8EED-6DDFBDFA3180}"/>
              </a:ext>
            </a:extLst>
          </p:cNvPr>
          <p:cNvGrpSpPr/>
          <p:nvPr/>
        </p:nvGrpSpPr>
        <p:grpSpPr>
          <a:xfrm>
            <a:off x="6789991" y="1566586"/>
            <a:ext cx="1662545" cy="1144047"/>
            <a:chOff x="5957455" y="425669"/>
            <a:chExt cx="1907628" cy="1312696"/>
          </a:xfrm>
          <a:solidFill>
            <a:srgbClr val="FF0000"/>
          </a:solidFill>
        </p:grpSpPr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E7A3BB98-D5A0-46F6-8823-29FC09380086}"/>
                </a:ext>
              </a:extLst>
            </p:cNvPr>
            <p:cNvSpPr/>
            <p:nvPr/>
          </p:nvSpPr>
          <p:spPr>
            <a:xfrm>
              <a:off x="5957455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66%</a:t>
              </a:r>
            </a:p>
          </p:txBody>
        </p:sp>
        <p:sp>
          <p:nvSpPr>
            <p:cNvPr id="21" name="Flowchart: Merge 20">
              <a:extLst>
                <a:ext uri="{FF2B5EF4-FFF2-40B4-BE49-F238E27FC236}">
                  <a16:creationId xmlns:a16="http://schemas.microsoft.com/office/drawing/2014/main" id="{506C7445-5739-409D-987E-C5285C33C3AD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2A0B37A-F38C-4E48-B0C9-F81B3C5287F9}"/>
              </a:ext>
            </a:extLst>
          </p:cNvPr>
          <p:cNvSpPr/>
          <p:nvPr/>
        </p:nvSpPr>
        <p:spPr>
          <a:xfrm>
            <a:off x="7585489" y="2875115"/>
            <a:ext cx="1662545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FE4F8E-31BD-4109-BA9B-8E5639786DC8}"/>
              </a:ext>
            </a:extLst>
          </p:cNvPr>
          <p:cNvGrpSpPr/>
          <p:nvPr/>
        </p:nvGrpSpPr>
        <p:grpSpPr>
          <a:xfrm>
            <a:off x="8428387" y="1566586"/>
            <a:ext cx="1662545" cy="1144047"/>
            <a:chOff x="5957455" y="425669"/>
            <a:chExt cx="1907628" cy="1312696"/>
          </a:xfrm>
          <a:solidFill>
            <a:srgbClr val="FF0000"/>
          </a:solidFill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70FA6DE4-7CCD-4C57-A51F-EB3BDBAE287D}"/>
                </a:ext>
              </a:extLst>
            </p:cNvPr>
            <p:cNvSpPr/>
            <p:nvPr/>
          </p:nvSpPr>
          <p:spPr>
            <a:xfrm>
              <a:off x="5957455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84%</a:t>
              </a:r>
            </a:p>
          </p:txBody>
        </p:sp>
        <p:sp>
          <p:nvSpPr>
            <p:cNvPr id="25" name="Flowchart: Merge 24">
              <a:extLst>
                <a:ext uri="{FF2B5EF4-FFF2-40B4-BE49-F238E27FC236}">
                  <a16:creationId xmlns:a16="http://schemas.microsoft.com/office/drawing/2014/main" id="{C4BE3D33-B1EC-4AF4-8055-C11845D5CBBA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C1994F9-7E73-4750-BA64-75364FA38A6D}"/>
              </a:ext>
            </a:extLst>
          </p:cNvPr>
          <p:cNvSpPr/>
          <p:nvPr/>
        </p:nvSpPr>
        <p:spPr>
          <a:xfrm>
            <a:off x="9245988" y="2875135"/>
            <a:ext cx="1748475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A1B248-16BE-4410-B28D-D69F292B86ED}"/>
              </a:ext>
            </a:extLst>
          </p:cNvPr>
          <p:cNvGrpSpPr/>
          <p:nvPr/>
        </p:nvGrpSpPr>
        <p:grpSpPr>
          <a:xfrm>
            <a:off x="10163190" y="1548044"/>
            <a:ext cx="1662545" cy="1144047"/>
            <a:chOff x="5957455" y="425669"/>
            <a:chExt cx="1907628" cy="1312696"/>
          </a:xfrm>
          <a:solidFill>
            <a:srgbClr val="FF0000"/>
          </a:solidFill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D4285CDC-388F-4E21-A7E4-05C0C3DFFCD0}"/>
                </a:ext>
              </a:extLst>
            </p:cNvPr>
            <p:cNvSpPr/>
            <p:nvPr/>
          </p:nvSpPr>
          <p:spPr>
            <a:xfrm>
              <a:off x="5957455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100%</a:t>
              </a:r>
            </a:p>
          </p:txBody>
        </p:sp>
        <p:sp>
          <p:nvSpPr>
            <p:cNvPr id="29" name="Flowchart: Merge 28">
              <a:extLst>
                <a:ext uri="{FF2B5EF4-FFF2-40B4-BE49-F238E27FC236}">
                  <a16:creationId xmlns:a16="http://schemas.microsoft.com/office/drawing/2014/main" id="{590AA460-1C0F-4C60-BFC3-71F60AF4A7C4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491424" y="435135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03F98C-4DB4-49AF-BFD9-F929A5F0CD1F}"/>
              </a:ext>
            </a:extLst>
          </p:cNvPr>
          <p:cNvSpPr txBox="1"/>
          <p:nvPr/>
        </p:nvSpPr>
        <p:spPr>
          <a:xfrm>
            <a:off x="3134138" y="4376905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1191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1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1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1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2877015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8" y="2877015"/>
            <a:ext cx="1025913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1644298" y="1566630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?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491424" y="435135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</p:spTree>
    <p:extLst>
      <p:ext uri="{BB962C8B-B14F-4D97-AF65-F5344CB8AC3E}">
        <p14:creationId xmlns:p14="http://schemas.microsoft.com/office/powerpoint/2010/main" val="223152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2877015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8" y="2877015"/>
            <a:ext cx="7694342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8312727" y="1566630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?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491424" y="435135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</p:spTree>
    <p:extLst>
      <p:ext uri="{BB962C8B-B14F-4D97-AF65-F5344CB8AC3E}">
        <p14:creationId xmlns:p14="http://schemas.microsoft.com/office/powerpoint/2010/main" val="332703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2877015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7" y="2877015"/>
            <a:ext cx="5820937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6439321" y="1614664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?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491424" y="435135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</p:spTree>
    <p:extLst>
      <p:ext uri="{BB962C8B-B14F-4D97-AF65-F5344CB8AC3E}">
        <p14:creationId xmlns:p14="http://schemas.microsoft.com/office/powerpoint/2010/main" val="143381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28D0F9-E361-4CF8-98EB-C5DC97250E56}"/>
</file>

<file path=customXml/itemProps2.xml><?xml version="1.0" encoding="utf-8"?>
<ds:datastoreItem xmlns:ds="http://schemas.openxmlformats.org/officeDocument/2006/customXml" ds:itemID="{0F3D3594-7943-41C4-9261-5FECD6909563}"/>
</file>

<file path=customXml/itemProps3.xml><?xml version="1.0" encoding="utf-8"?>
<ds:datastoreItem xmlns:ds="http://schemas.openxmlformats.org/officeDocument/2006/customXml" ds:itemID="{27E8293C-8165-448C-8B3A-CD8B2229020B}"/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73</Words>
  <Application>Microsoft Macintosh PowerPoint</Application>
  <PresentationFormat>Widescreen</PresentationFormat>
  <Paragraphs>19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PhotoImpact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7</cp:revision>
  <dcterms:created xsi:type="dcterms:W3CDTF">2019-05-26T23:51:11Z</dcterms:created>
  <dcterms:modified xsi:type="dcterms:W3CDTF">2019-06-11T02:08:58Z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