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0" r:id="rId4"/>
    <p:sldId id="262" r:id="rId5"/>
    <p:sldId id="263" r:id="rId6"/>
    <p:sldId id="264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8B25F-D726-42CD-8AC3-53E1D73A5C69}" type="datetimeFigureOut">
              <a:rPr lang="en-NZ" smtClean="0"/>
              <a:t>15/05/19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3B4A9-C9B2-4F76-B99E-E8314A9B54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407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B3B4A9-C9B2-4F76-B99E-E8314A9B544D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5033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0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6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5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5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8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2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3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1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9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7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8A96-6000-4109-908E-DAB309C6046B}" type="datetimeFigureOut">
              <a:rPr lang="en-US" smtClean="0"/>
              <a:t>5/15/19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4841-31B7-46E2-BA3F-4CEF9E5B4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6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cdn.skim.gs/image/upload/v1456342811/msi/5-unique-chore-reward-ideas-chores_ypqt7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82" y="3839599"/>
            <a:ext cx="4009094" cy="268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skim.gs/image/upload/v1456339272/msi/boy-vacuuming_jeuvs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565" y="966787"/>
            <a:ext cx="3711879" cy="246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6882" y="817878"/>
            <a:ext cx="4873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/>
              <a:t>Elise and Harry both earn pocket money by doing chores around the house.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6882" y="1754892"/>
            <a:ext cx="42930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dirty="0"/>
              <a:t>Elise spends two thirds of her pocket money each week and Harry spends three quarters of his. </a:t>
            </a:r>
          </a:p>
          <a:p>
            <a:r>
              <a:rPr lang="en-AU" sz="2200" dirty="0"/>
              <a:t>Yet they spend the </a:t>
            </a:r>
            <a:r>
              <a:rPr lang="en-AU" sz="2200" b="1" dirty="0"/>
              <a:t>same amount as each other</a:t>
            </a:r>
            <a:r>
              <a:rPr lang="en-AU" sz="22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839600"/>
            <a:ext cx="4392488" cy="2555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200" b="1" dirty="0"/>
              <a:t>How much money might Elisa and Harry earn each week for this to</a:t>
            </a:r>
            <a:br>
              <a:rPr lang="en-AU" sz="2200" b="1" dirty="0"/>
            </a:br>
            <a:r>
              <a:rPr lang="en-AU" sz="2200" b="1" dirty="0"/>
              <a:t>be true?</a:t>
            </a:r>
          </a:p>
          <a:p>
            <a:r>
              <a:rPr lang="en-AU" sz="2200" dirty="0"/>
              <a:t>How many different answers are possible?</a:t>
            </a:r>
          </a:p>
          <a:p>
            <a:r>
              <a:rPr lang="en-AU" sz="2200" dirty="0"/>
              <a:t>What is true about all of the answers?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0822" y="220222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>
                <a:solidFill>
                  <a:srgbClr val="00B0F0"/>
                </a:solidFill>
              </a:rPr>
              <a:t>Elise</a:t>
            </a:r>
            <a:r>
              <a:rPr lang="en-AU" sz="2800" b="1" dirty="0">
                <a:solidFill>
                  <a:srgbClr val="00B0F0"/>
                </a:solidFill>
              </a:rPr>
              <a:t> and Harry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7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D8DD9-4A3E-40F6-86DB-35F00FD2DD8F}"/>
              </a:ext>
            </a:extLst>
          </p:cNvPr>
          <p:cNvSpPr txBox="1"/>
          <p:nvPr/>
        </p:nvSpPr>
        <p:spPr>
          <a:xfrm>
            <a:off x="323528" y="557351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One way to see three quarters of 12 is like this: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4F041B-20BD-4D36-A39B-4BB5AB74B2BA}"/>
              </a:ext>
            </a:extLst>
          </p:cNvPr>
          <p:cNvSpPr txBox="1"/>
          <p:nvPr/>
        </p:nvSpPr>
        <p:spPr>
          <a:xfrm>
            <a:off x="323528" y="2946805"/>
            <a:ext cx="8928992" cy="46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Find one quarter of 12 first by dividing by four.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F43F070-F581-4258-AA91-F4E1FF8B3A00}"/>
              </a:ext>
            </a:extLst>
          </p:cNvPr>
          <p:cNvGrpSpPr/>
          <p:nvPr/>
        </p:nvGrpSpPr>
        <p:grpSpPr>
          <a:xfrm>
            <a:off x="467544" y="1262306"/>
            <a:ext cx="7840488" cy="1152128"/>
            <a:chOff x="475928" y="1781200"/>
            <a:chExt cx="5457342" cy="11521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D144655-9AEC-42D2-B3DF-24B92CA6E99A}"/>
                </a:ext>
              </a:extLst>
            </p:cNvPr>
            <p:cNvGrpSpPr/>
            <p:nvPr/>
          </p:nvGrpSpPr>
          <p:grpSpPr>
            <a:xfrm>
              <a:off x="2290720" y="1781200"/>
              <a:ext cx="1814792" cy="1152128"/>
              <a:chOff x="467544" y="1916832"/>
              <a:chExt cx="1814792" cy="64807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19FC922-3259-43C3-A190-FB6083197A8C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8E7645D-5888-49A7-B413-C2529DAA1777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1C54819-382D-424C-B05C-740B99062EBD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EFCE377-E957-405C-8D4F-5DB8BCF28690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1BD8EC8-860C-44A5-B186-E9DA864DB2AA}"/>
                </a:ext>
              </a:extLst>
            </p:cNvPr>
            <p:cNvGrpSpPr/>
            <p:nvPr/>
          </p:nvGrpSpPr>
          <p:grpSpPr>
            <a:xfrm>
              <a:off x="475928" y="1781200"/>
              <a:ext cx="1814792" cy="1152128"/>
              <a:chOff x="467544" y="1916832"/>
              <a:chExt cx="1814792" cy="648072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6743BD5-15EE-4720-A9C7-B9795522CE3D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44A2FF8-26C0-4EA5-9E87-5D17462261FE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61D5923-6F72-4357-BC2A-690D5A7C866A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CD4FB49-0FDA-41C3-AA71-80B49E1924B6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45BE327-A08D-49EF-A87F-8F6D14549874}"/>
                </a:ext>
              </a:extLst>
            </p:cNvPr>
            <p:cNvGrpSpPr/>
            <p:nvPr/>
          </p:nvGrpSpPr>
          <p:grpSpPr>
            <a:xfrm>
              <a:off x="4118478" y="1781200"/>
              <a:ext cx="1814792" cy="1152128"/>
              <a:chOff x="467544" y="1916832"/>
              <a:chExt cx="1814792" cy="648072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BAFF57-ECB6-40EA-B53C-A1E09671FB52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7E7404D-78EE-479E-9614-0F972CC76365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07209EF-29F3-42DD-B89D-5138DDD54390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93E777F-873A-4CFA-A932-2904C1C4393D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9C3AF6A-4DEC-4A09-973D-87E716ED2CE2}"/>
              </a:ext>
            </a:extLst>
          </p:cNvPr>
          <p:cNvGrpSpPr/>
          <p:nvPr/>
        </p:nvGrpSpPr>
        <p:grpSpPr>
          <a:xfrm>
            <a:off x="467544" y="1265488"/>
            <a:ext cx="1966166" cy="1152128"/>
            <a:chOff x="346242" y="3228057"/>
            <a:chExt cx="1966166" cy="11521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9E6BB29-08F5-4BA7-8209-466DE4E79FDE}"/>
                </a:ext>
              </a:extLst>
            </p:cNvPr>
            <p:cNvSpPr/>
            <p:nvPr/>
          </p:nvSpPr>
          <p:spPr>
            <a:xfrm>
              <a:off x="346242" y="3228057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4082724-FFBF-4A17-A7B9-BFAABD8B9888}"/>
                </a:ext>
              </a:extLst>
            </p:cNvPr>
            <p:cNvSpPr/>
            <p:nvPr/>
          </p:nvSpPr>
          <p:spPr>
            <a:xfrm>
              <a:off x="1650824" y="3228057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FE95ED-8A29-4C0B-883A-C02837CAF6DB}"/>
                </a:ext>
              </a:extLst>
            </p:cNvPr>
            <p:cNvSpPr/>
            <p:nvPr/>
          </p:nvSpPr>
          <p:spPr>
            <a:xfrm>
              <a:off x="1003094" y="3228057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8C1677C-3EE6-443E-B6E9-F22059806730}"/>
              </a:ext>
            </a:extLst>
          </p:cNvPr>
          <p:cNvSpPr txBox="1"/>
          <p:nvPr/>
        </p:nvSpPr>
        <p:spPr>
          <a:xfrm>
            <a:off x="255742" y="3864975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Then find three quarters of 12 by multiplying one quarter by three.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7341088-2261-47F3-9D4B-5AD1C358ECA1}"/>
              </a:ext>
            </a:extLst>
          </p:cNvPr>
          <p:cNvGrpSpPr/>
          <p:nvPr/>
        </p:nvGrpSpPr>
        <p:grpSpPr>
          <a:xfrm>
            <a:off x="2421424" y="1253680"/>
            <a:ext cx="1966166" cy="1152128"/>
            <a:chOff x="346242" y="3228057"/>
            <a:chExt cx="1966166" cy="1152128"/>
          </a:xfrm>
          <a:solidFill>
            <a:srgbClr val="FFC000"/>
          </a:solidFill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46120AD-5F1F-46C4-9DC7-BB085F2DBBBB}"/>
                </a:ext>
              </a:extLst>
            </p:cNvPr>
            <p:cNvSpPr/>
            <p:nvPr/>
          </p:nvSpPr>
          <p:spPr>
            <a:xfrm>
              <a:off x="346242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5378B6B-A5B7-474C-94BC-C4CE2B0CDBE2}"/>
                </a:ext>
              </a:extLst>
            </p:cNvPr>
            <p:cNvSpPr/>
            <p:nvPr/>
          </p:nvSpPr>
          <p:spPr>
            <a:xfrm>
              <a:off x="165082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572DB99-19B9-40FD-ADE2-75BBD728E1CC}"/>
                </a:ext>
              </a:extLst>
            </p:cNvPr>
            <p:cNvSpPr/>
            <p:nvPr/>
          </p:nvSpPr>
          <p:spPr>
            <a:xfrm>
              <a:off x="100309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64E34C7-B655-420F-B845-A96BEBD6FAAC}"/>
              </a:ext>
            </a:extLst>
          </p:cNvPr>
          <p:cNvGrpSpPr/>
          <p:nvPr/>
        </p:nvGrpSpPr>
        <p:grpSpPr>
          <a:xfrm>
            <a:off x="4389446" y="1255942"/>
            <a:ext cx="1966166" cy="1152128"/>
            <a:chOff x="346242" y="3228057"/>
            <a:chExt cx="1966166" cy="1152128"/>
          </a:xfrm>
          <a:solidFill>
            <a:srgbClr val="00B0F0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5E9BE66-24F7-464E-ADF4-8283FA320753}"/>
                </a:ext>
              </a:extLst>
            </p:cNvPr>
            <p:cNvSpPr/>
            <p:nvPr/>
          </p:nvSpPr>
          <p:spPr>
            <a:xfrm>
              <a:off x="346242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8994C4A-46EB-4DED-956F-5C4DEFB4A2A1}"/>
                </a:ext>
              </a:extLst>
            </p:cNvPr>
            <p:cNvSpPr/>
            <p:nvPr/>
          </p:nvSpPr>
          <p:spPr>
            <a:xfrm>
              <a:off x="165082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E798B00-FDCB-4C32-BBC4-F59018656F1E}"/>
                </a:ext>
              </a:extLst>
            </p:cNvPr>
            <p:cNvSpPr/>
            <p:nvPr/>
          </p:nvSpPr>
          <p:spPr>
            <a:xfrm>
              <a:off x="100309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791B6EC-F0B5-4A0E-82CB-42B5068813E3}"/>
              </a:ext>
            </a:extLst>
          </p:cNvPr>
          <p:cNvGrpSpPr/>
          <p:nvPr/>
        </p:nvGrpSpPr>
        <p:grpSpPr>
          <a:xfrm>
            <a:off x="6357597" y="1258272"/>
            <a:ext cx="1966166" cy="1152128"/>
            <a:chOff x="346242" y="3228057"/>
            <a:chExt cx="1966166" cy="1152128"/>
          </a:xfrm>
          <a:solidFill>
            <a:srgbClr val="92D050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B77902A-939C-4C53-835F-A2BA5BF42343}"/>
                </a:ext>
              </a:extLst>
            </p:cNvPr>
            <p:cNvSpPr/>
            <p:nvPr/>
          </p:nvSpPr>
          <p:spPr>
            <a:xfrm>
              <a:off x="346242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04C1602-1160-4011-B314-19CB0E6C90F9}"/>
                </a:ext>
              </a:extLst>
            </p:cNvPr>
            <p:cNvSpPr/>
            <p:nvPr/>
          </p:nvSpPr>
          <p:spPr>
            <a:xfrm>
              <a:off x="165082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23D333F-EE12-4A5E-90E1-8575F130D921}"/>
                </a:ext>
              </a:extLst>
            </p:cNvPr>
            <p:cNvSpPr/>
            <p:nvPr/>
          </p:nvSpPr>
          <p:spPr>
            <a:xfrm>
              <a:off x="1003094" y="3228057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77732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D8DD9-4A3E-40F6-86DB-35F00FD2DD8F}"/>
              </a:ext>
            </a:extLst>
          </p:cNvPr>
          <p:cNvSpPr txBox="1"/>
          <p:nvPr/>
        </p:nvSpPr>
        <p:spPr>
          <a:xfrm>
            <a:off x="323528" y="579123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One way to see two thirds of 12 is like this: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4F041B-20BD-4D36-A39B-4BB5AB74B2BA}"/>
              </a:ext>
            </a:extLst>
          </p:cNvPr>
          <p:cNvSpPr txBox="1"/>
          <p:nvPr/>
        </p:nvSpPr>
        <p:spPr>
          <a:xfrm>
            <a:off x="463907" y="3187938"/>
            <a:ext cx="8928992" cy="46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Find one third of 12 first by dividing by three.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F43F070-F581-4258-AA91-F4E1FF8B3A00}"/>
              </a:ext>
            </a:extLst>
          </p:cNvPr>
          <p:cNvGrpSpPr/>
          <p:nvPr/>
        </p:nvGrpSpPr>
        <p:grpSpPr>
          <a:xfrm>
            <a:off x="467544" y="1356247"/>
            <a:ext cx="7840488" cy="1152128"/>
            <a:chOff x="475928" y="1781200"/>
            <a:chExt cx="5457342" cy="11521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D144655-9AEC-42D2-B3DF-24B92CA6E99A}"/>
                </a:ext>
              </a:extLst>
            </p:cNvPr>
            <p:cNvGrpSpPr/>
            <p:nvPr/>
          </p:nvGrpSpPr>
          <p:grpSpPr>
            <a:xfrm>
              <a:off x="2290720" y="1781200"/>
              <a:ext cx="1814792" cy="1152128"/>
              <a:chOff x="467544" y="1916832"/>
              <a:chExt cx="1814792" cy="648072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19FC922-3259-43C3-A190-FB6083197A8C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8E7645D-5888-49A7-B413-C2529DAA1777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1C54819-382D-424C-B05C-740B99062EBD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EFCE377-E957-405C-8D4F-5DB8BCF28690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1BD8EC8-860C-44A5-B186-E9DA864DB2AA}"/>
                </a:ext>
              </a:extLst>
            </p:cNvPr>
            <p:cNvGrpSpPr/>
            <p:nvPr/>
          </p:nvGrpSpPr>
          <p:grpSpPr>
            <a:xfrm>
              <a:off x="475928" y="1781200"/>
              <a:ext cx="1814792" cy="1152128"/>
              <a:chOff x="467544" y="1916832"/>
              <a:chExt cx="1814792" cy="648072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6743BD5-15EE-4720-A9C7-B9795522CE3D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44A2FF8-26C0-4EA5-9E87-5D17462261FE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61D5923-6F72-4357-BC2A-690D5A7C866A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CD4FB49-0FDA-41C3-AA71-80B49E1924B6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45BE327-A08D-49EF-A87F-8F6D14549874}"/>
                </a:ext>
              </a:extLst>
            </p:cNvPr>
            <p:cNvGrpSpPr/>
            <p:nvPr/>
          </p:nvGrpSpPr>
          <p:grpSpPr>
            <a:xfrm>
              <a:off x="4118478" y="1781200"/>
              <a:ext cx="1814792" cy="1152128"/>
              <a:chOff x="467544" y="1916832"/>
              <a:chExt cx="1814792" cy="648072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BAFF57-ECB6-40EA-B53C-A1E09671FB52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7E7404D-78EE-479E-9614-0F972CC76365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07209EF-29F3-42DD-B89D-5138DDD54390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93E777F-873A-4CFA-A932-2904C1C4393D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49E973-6FEC-48BF-8E68-369984558200}"/>
              </a:ext>
            </a:extLst>
          </p:cNvPr>
          <p:cNvGrpSpPr/>
          <p:nvPr/>
        </p:nvGrpSpPr>
        <p:grpSpPr>
          <a:xfrm>
            <a:off x="3093458" y="1356247"/>
            <a:ext cx="2607287" cy="1152128"/>
            <a:chOff x="467544" y="1916832"/>
            <a:chExt cx="1814792" cy="648072"/>
          </a:xfrm>
          <a:solidFill>
            <a:srgbClr val="FFC000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6FFEA2E-6891-412A-8312-E11379EA8C1F}"/>
                </a:ext>
              </a:extLst>
            </p:cNvPr>
            <p:cNvSpPr/>
            <p:nvPr/>
          </p:nvSpPr>
          <p:spPr>
            <a:xfrm>
              <a:off x="467544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76C5B52-9888-4932-9ED5-0BFB84A1A149}"/>
                </a:ext>
              </a:extLst>
            </p:cNvPr>
            <p:cNvSpPr/>
            <p:nvPr/>
          </p:nvSpPr>
          <p:spPr>
            <a:xfrm>
              <a:off x="137559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44D2BC0-883C-4CA3-B987-037B4A85499C}"/>
                </a:ext>
              </a:extLst>
            </p:cNvPr>
            <p:cNvSpPr/>
            <p:nvPr/>
          </p:nvSpPr>
          <p:spPr>
            <a:xfrm>
              <a:off x="9247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74358E4-5DA1-467E-9521-09C8B55FAF32}"/>
                </a:ext>
              </a:extLst>
            </p:cNvPr>
            <p:cNvSpPr/>
            <p:nvPr/>
          </p:nvSpPr>
          <p:spPr>
            <a:xfrm>
              <a:off x="18218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FBC0D7F-EB55-487D-B72E-A9AFD667F9D7}"/>
              </a:ext>
            </a:extLst>
          </p:cNvPr>
          <p:cNvGrpSpPr/>
          <p:nvPr/>
        </p:nvGrpSpPr>
        <p:grpSpPr>
          <a:xfrm>
            <a:off x="463907" y="1356247"/>
            <a:ext cx="2607287" cy="1152128"/>
            <a:chOff x="467544" y="1916832"/>
            <a:chExt cx="1814792" cy="648072"/>
          </a:xfrm>
          <a:solidFill>
            <a:srgbClr val="FFFF00"/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9E6BB29-08F5-4BA7-8209-466DE4E79FDE}"/>
                </a:ext>
              </a:extLst>
            </p:cNvPr>
            <p:cNvSpPr/>
            <p:nvPr/>
          </p:nvSpPr>
          <p:spPr>
            <a:xfrm>
              <a:off x="467544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4082724-FFBF-4A17-A7B9-BFAABD8B9888}"/>
                </a:ext>
              </a:extLst>
            </p:cNvPr>
            <p:cNvSpPr/>
            <p:nvPr/>
          </p:nvSpPr>
          <p:spPr>
            <a:xfrm>
              <a:off x="137559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FE95ED-8A29-4C0B-883A-C02837CAF6DB}"/>
                </a:ext>
              </a:extLst>
            </p:cNvPr>
            <p:cNvSpPr/>
            <p:nvPr/>
          </p:nvSpPr>
          <p:spPr>
            <a:xfrm>
              <a:off x="9247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EA67E0E-845A-4ADA-B083-1FA6825230B8}"/>
                </a:ext>
              </a:extLst>
            </p:cNvPr>
            <p:cNvSpPr/>
            <p:nvPr/>
          </p:nvSpPr>
          <p:spPr>
            <a:xfrm>
              <a:off x="18218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9E23F9C-1431-4736-A3F1-7B4E7633BC5D}"/>
              </a:ext>
            </a:extLst>
          </p:cNvPr>
          <p:cNvGrpSpPr/>
          <p:nvPr/>
        </p:nvGrpSpPr>
        <p:grpSpPr>
          <a:xfrm>
            <a:off x="5689392" y="1356247"/>
            <a:ext cx="2607287" cy="1152128"/>
            <a:chOff x="467544" y="1916832"/>
            <a:chExt cx="1814792" cy="648072"/>
          </a:xfrm>
          <a:solidFill>
            <a:srgbClr val="00B0F0"/>
          </a:solidFill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48310F3-232B-4D69-A5CA-A0AE95D352AE}"/>
                </a:ext>
              </a:extLst>
            </p:cNvPr>
            <p:cNvSpPr/>
            <p:nvPr/>
          </p:nvSpPr>
          <p:spPr>
            <a:xfrm>
              <a:off x="467544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4DF1926-A3BC-4B24-8189-E2415A492247}"/>
                </a:ext>
              </a:extLst>
            </p:cNvPr>
            <p:cNvSpPr/>
            <p:nvPr/>
          </p:nvSpPr>
          <p:spPr>
            <a:xfrm>
              <a:off x="137559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E3B9F79-F3A7-494B-BDB6-5BB819446426}"/>
                </a:ext>
              </a:extLst>
            </p:cNvPr>
            <p:cNvSpPr/>
            <p:nvPr/>
          </p:nvSpPr>
          <p:spPr>
            <a:xfrm>
              <a:off x="9247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FB3E7CF-6A17-450E-9B29-FD031BBD8186}"/>
                </a:ext>
              </a:extLst>
            </p:cNvPr>
            <p:cNvSpPr/>
            <p:nvPr/>
          </p:nvSpPr>
          <p:spPr>
            <a:xfrm>
              <a:off x="1821843" y="1916832"/>
              <a:ext cx="460493" cy="64807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8C1677C-3EE6-443E-B6E9-F22059806730}"/>
              </a:ext>
            </a:extLst>
          </p:cNvPr>
          <p:cNvSpPr txBox="1"/>
          <p:nvPr/>
        </p:nvSpPr>
        <p:spPr>
          <a:xfrm>
            <a:off x="464105" y="4005064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Then find two thirds of 12 by multiplying one third by two.</a:t>
            </a:r>
          </a:p>
        </p:txBody>
      </p:sp>
    </p:spTree>
    <p:extLst>
      <p:ext uri="{BB962C8B-B14F-4D97-AF65-F5344CB8AC3E}">
        <p14:creationId xmlns:p14="http://schemas.microsoft.com/office/powerpoint/2010/main" val="252448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D8DD9-4A3E-40F6-86DB-35F00FD2DD8F}"/>
              </a:ext>
            </a:extLst>
          </p:cNvPr>
          <p:cNvSpPr txBox="1"/>
          <p:nvPr/>
        </p:nvSpPr>
        <p:spPr>
          <a:xfrm>
            <a:off x="363098" y="691579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would you find four fifths of 15?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4F041B-20BD-4D36-A39B-4BB5AB74B2BA}"/>
              </a:ext>
            </a:extLst>
          </p:cNvPr>
          <p:cNvSpPr txBox="1"/>
          <p:nvPr/>
        </p:nvSpPr>
        <p:spPr>
          <a:xfrm>
            <a:off x="435841" y="2968507"/>
            <a:ext cx="8280920" cy="46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Find one fifth of 15 first by dividing by five.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C95310E-EFE8-49A4-B3B5-A28798F58EB9}"/>
              </a:ext>
            </a:extLst>
          </p:cNvPr>
          <p:cNvGrpSpPr/>
          <p:nvPr/>
        </p:nvGrpSpPr>
        <p:grpSpPr>
          <a:xfrm>
            <a:off x="442584" y="1368582"/>
            <a:ext cx="1585874" cy="1152128"/>
            <a:chOff x="668570" y="226570"/>
            <a:chExt cx="1966166" cy="11521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9E6BB29-08F5-4BA7-8209-466DE4E79FDE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4082724-FFBF-4A17-A7B9-BFAABD8B9888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FE95ED-8A29-4C0B-883A-C02837CAF6DB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8C1677C-3EE6-443E-B6E9-F22059806730}"/>
              </a:ext>
            </a:extLst>
          </p:cNvPr>
          <p:cNvSpPr txBox="1"/>
          <p:nvPr/>
        </p:nvSpPr>
        <p:spPr>
          <a:xfrm>
            <a:off x="435841" y="3885318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Then find four fifths of 15 by multiplying one fifth by four.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8943615-FA76-4263-AE7B-E2987341E91F}"/>
              </a:ext>
            </a:extLst>
          </p:cNvPr>
          <p:cNvGrpSpPr/>
          <p:nvPr/>
        </p:nvGrpSpPr>
        <p:grpSpPr>
          <a:xfrm>
            <a:off x="458082" y="1367060"/>
            <a:ext cx="7854534" cy="1152128"/>
            <a:chOff x="453498" y="3214148"/>
            <a:chExt cx="9806654" cy="115212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15E46CF-F0E6-43EF-B6FF-E58723C0728A}"/>
                </a:ext>
              </a:extLst>
            </p:cNvPr>
            <p:cNvGrpSpPr/>
            <p:nvPr/>
          </p:nvGrpSpPr>
          <p:grpSpPr>
            <a:xfrm>
              <a:off x="3060785" y="3214148"/>
              <a:ext cx="2607287" cy="1152128"/>
              <a:chOff x="467544" y="1916832"/>
              <a:chExt cx="1814792" cy="648072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9E1F2B0-6B5F-4590-BFB7-268D214878BC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5D5D35AA-6B99-4C1D-8707-188680D0B63F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0125BF34-348A-46DB-A15D-B0DB2197271F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B5985FA-152D-456A-A174-FC2ECE400BFE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7B4489D5-D729-4DF8-9FE6-0BE2403B6FF0}"/>
                </a:ext>
              </a:extLst>
            </p:cNvPr>
            <p:cNvGrpSpPr/>
            <p:nvPr/>
          </p:nvGrpSpPr>
          <p:grpSpPr>
            <a:xfrm>
              <a:off x="453498" y="3214148"/>
              <a:ext cx="2607287" cy="1152128"/>
              <a:chOff x="467544" y="1916832"/>
              <a:chExt cx="1814792" cy="648072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961F451-74A3-4DA9-BD56-4FF0E4D72480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977A9CE-2CFB-407E-A018-8EF69659ED87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3FD7BC0-21CA-41C8-B9E9-BAC99708F6A5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BB78B15-4A56-4C3B-B762-E1EBE2D4D4E6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A5D2C5C-BB01-4CB0-8FA3-A2163F645CDB}"/>
                </a:ext>
              </a:extLst>
            </p:cNvPr>
            <p:cNvGrpSpPr/>
            <p:nvPr/>
          </p:nvGrpSpPr>
          <p:grpSpPr>
            <a:xfrm>
              <a:off x="5686699" y="3214148"/>
              <a:ext cx="2607287" cy="1152128"/>
              <a:chOff x="467544" y="1916832"/>
              <a:chExt cx="1814792" cy="648072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8A8F148-2155-48C5-A525-2ECDFA3C28D8}"/>
                  </a:ext>
                </a:extLst>
              </p:cNvPr>
              <p:cNvSpPr/>
              <p:nvPr/>
            </p:nvSpPr>
            <p:spPr>
              <a:xfrm>
                <a:off x="467544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B0CC23B0-79D3-406F-B687-5B869068A14D}"/>
                  </a:ext>
                </a:extLst>
              </p:cNvPr>
              <p:cNvSpPr/>
              <p:nvPr/>
            </p:nvSpPr>
            <p:spPr>
              <a:xfrm>
                <a:off x="137559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6078011-BD1E-4032-8771-FEFABE20D99E}"/>
                  </a:ext>
                </a:extLst>
              </p:cNvPr>
              <p:cNvSpPr/>
              <p:nvPr/>
            </p:nvSpPr>
            <p:spPr>
              <a:xfrm>
                <a:off x="9247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70DA0C3C-39A8-4D21-B0AD-4F3BDDC40857}"/>
                  </a:ext>
                </a:extLst>
              </p:cNvPr>
              <p:cNvSpPr/>
              <p:nvPr/>
            </p:nvSpPr>
            <p:spPr>
              <a:xfrm>
                <a:off x="1821843" y="1916832"/>
                <a:ext cx="460493" cy="64807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801876A-DAFE-4C1C-8D51-DFAAB9D50710}"/>
                </a:ext>
              </a:extLst>
            </p:cNvPr>
            <p:cNvGrpSpPr/>
            <p:nvPr/>
          </p:nvGrpSpPr>
          <p:grpSpPr>
            <a:xfrm>
              <a:off x="8293986" y="3214148"/>
              <a:ext cx="1966166" cy="1152128"/>
              <a:chOff x="5839099" y="3366548"/>
              <a:chExt cx="1966166" cy="1152128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DB416A4F-5417-4DCF-BADE-94FE52FD9403}"/>
                  </a:ext>
                </a:extLst>
              </p:cNvPr>
              <p:cNvSpPr/>
              <p:nvPr/>
            </p:nvSpPr>
            <p:spPr>
              <a:xfrm>
                <a:off x="5839099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57A7BBC-10E7-4E43-A175-59B516FBCB10}"/>
                  </a:ext>
                </a:extLst>
              </p:cNvPr>
              <p:cNvSpPr/>
              <p:nvPr/>
            </p:nvSpPr>
            <p:spPr>
              <a:xfrm>
                <a:off x="714368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675B29CC-6ACD-435A-BA2E-85705C38E2C3}"/>
                  </a:ext>
                </a:extLst>
              </p:cNvPr>
              <p:cNvSpPr/>
              <p:nvPr/>
            </p:nvSpPr>
            <p:spPr>
              <a:xfrm>
                <a:off x="649595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5159C7F-81B0-4943-80BB-735669FF6E8E}"/>
              </a:ext>
            </a:extLst>
          </p:cNvPr>
          <p:cNvGrpSpPr/>
          <p:nvPr/>
        </p:nvGrpSpPr>
        <p:grpSpPr>
          <a:xfrm>
            <a:off x="2021885" y="1381058"/>
            <a:ext cx="1585874" cy="1138130"/>
            <a:chOff x="668570" y="226570"/>
            <a:chExt cx="1966166" cy="1152128"/>
          </a:xfrm>
          <a:solidFill>
            <a:srgbClr val="FFC000"/>
          </a:solidFill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DF78D2E-61C6-40E7-AB3B-7BF8F4EDD735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943B56-1F8D-403D-BD70-1BCE7D4B31BD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A7CEDC-D40E-4C85-8E4F-BD24579EB155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2028FAA-7393-44A0-8CE2-3AE2D6D3BC49}"/>
              </a:ext>
            </a:extLst>
          </p:cNvPr>
          <p:cNvGrpSpPr/>
          <p:nvPr/>
        </p:nvGrpSpPr>
        <p:grpSpPr>
          <a:xfrm>
            <a:off x="3586129" y="1378844"/>
            <a:ext cx="1585874" cy="1138130"/>
            <a:chOff x="668570" y="226570"/>
            <a:chExt cx="1966166" cy="1152128"/>
          </a:xfrm>
          <a:solidFill>
            <a:srgbClr val="00B0F0"/>
          </a:solidFill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5AD72AF-D939-4774-9F3C-1EF12D6FFFF6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D66CAF5-4DF6-4128-B112-AC3B7B978F03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FF908C-48C9-440E-B79C-B149CA54A791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F2E70F6-2EDC-4A9B-AA74-26053BDF0509}"/>
              </a:ext>
            </a:extLst>
          </p:cNvPr>
          <p:cNvGrpSpPr/>
          <p:nvPr/>
        </p:nvGrpSpPr>
        <p:grpSpPr>
          <a:xfrm>
            <a:off x="5179376" y="1374059"/>
            <a:ext cx="1585874" cy="1138130"/>
            <a:chOff x="668570" y="226570"/>
            <a:chExt cx="1966166" cy="1152128"/>
          </a:xfrm>
          <a:solidFill>
            <a:srgbClr val="92D050"/>
          </a:solidFill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AFDCEF6-543B-4219-BEFA-3D40D067CD40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3C49752-4600-4765-A3B8-6AFA63B42CCD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6F12B5A-02CB-47DF-8B6B-2FE1098FEB06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E4E8FAF-1F38-47D2-8E19-E879C0790611}"/>
              </a:ext>
            </a:extLst>
          </p:cNvPr>
          <p:cNvGrpSpPr/>
          <p:nvPr/>
        </p:nvGrpSpPr>
        <p:grpSpPr>
          <a:xfrm>
            <a:off x="6757451" y="1374059"/>
            <a:ext cx="1585874" cy="1138130"/>
            <a:chOff x="668570" y="226570"/>
            <a:chExt cx="1966166" cy="1152128"/>
          </a:xfrm>
          <a:solidFill>
            <a:schemeClr val="bg1">
              <a:lumMod val="75000"/>
            </a:schemeClr>
          </a:solidFill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FCAE37A-BB49-4D5C-A950-4CBC2ED367F9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22E357E-F020-4F0B-A485-8DC98716DC7F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B58F3753-24DA-440F-9521-121A542D6433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55646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D8DD9-4A3E-40F6-86DB-35F00FD2DD8F}"/>
              </a:ext>
            </a:extLst>
          </p:cNvPr>
          <p:cNvSpPr txBox="1"/>
          <p:nvPr/>
        </p:nvSpPr>
        <p:spPr>
          <a:xfrm>
            <a:off x="368312" y="54398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How would you find five sevenths of 21?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4F041B-20BD-4D36-A39B-4BB5AB74B2BA}"/>
              </a:ext>
            </a:extLst>
          </p:cNvPr>
          <p:cNvSpPr txBox="1"/>
          <p:nvPr/>
        </p:nvSpPr>
        <p:spPr>
          <a:xfrm>
            <a:off x="431540" y="2776728"/>
            <a:ext cx="8280920" cy="46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Find one seventh of 21 first by dividing by seven.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C95310E-EFE8-49A4-B3B5-A28798F58EB9}"/>
              </a:ext>
            </a:extLst>
          </p:cNvPr>
          <p:cNvGrpSpPr/>
          <p:nvPr/>
        </p:nvGrpSpPr>
        <p:grpSpPr>
          <a:xfrm>
            <a:off x="528161" y="1147003"/>
            <a:ext cx="1151853" cy="1152128"/>
            <a:chOff x="668570" y="226570"/>
            <a:chExt cx="1966166" cy="11521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9E6BB29-08F5-4BA7-8209-466DE4E79FDE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4082724-FFBF-4A17-A7B9-BFAABD8B9888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0FE95ED-8A29-4C0B-883A-C02837CAF6DB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8C1677C-3EE6-443E-B6E9-F22059806730}"/>
              </a:ext>
            </a:extLst>
          </p:cNvPr>
          <p:cNvSpPr txBox="1"/>
          <p:nvPr/>
        </p:nvSpPr>
        <p:spPr>
          <a:xfrm>
            <a:off x="431540" y="3539114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Then find five sevenths of 21 by multiplying one seventh by five.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5159C7F-81B0-4943-80BB-735669FF6E8E}"/>
              </a:ext>
            </a:extLst>
          </p:cNvPr>
          <p:cNvGrpSpPr/>
          <p:nvPr/>
        </p:nvGrpSpPr>
        <p:grpSpPr>
          <a:xfrm>
            <a:off x="1695510" y="1153639"/>
            <a:ext cx="1118409" cy="1138130"/>
            <a:chOff x="668570" y="226570"/>
            <a:chExt cx="1966166" cy="1152128"/>
          </a:xfrm>
          <a:solidFill>
            <a:srgbClr val="FFC000"/>
          </a:solidFill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DF78D2E-61C6-40E7-AB3B-7BF8F4EDD735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1943B56-1F8D-403D-BD70-1BCE7D4B31BD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BCA7CEDC-D40E-4C85-8E4F-BD24579EB155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2028FAA-7393-44A0-8CE2-3AE2D6D3BC49}"/>
              </a:ext>
            </a:extLst>
          </p:cNvPr>
          <p:cNvGrpSpPr/>
          <p:nvPr/>
        </p:nvGrpSpPr>
        <p:grpSpPr>
          <a:xfrm>
            <a:off x="2816806" y="1160638"/>
            <a:ext cx="1170818" cy="1138130"/>
            <a:chOff x="668570" y="226570"/>
            <a:chExt cx="1966166" cy="1152128"/>
          </a:xfrm>
          <a:solidFill>
            <a:srgbClr val="00B0F0"/>
          </a:solidFill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5AD72AF-D939-4774-9F3C-1EF12D6FFFF6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D66CAF5-4DF6-4128-B112-AC3B7B978F03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D1FF908C-48C9-440E-B79C-B149CA54A791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F2E70F6-2EDC-4A9B-AA74-26053BDF0509}"/>
              </a:ext>
            </a:extLst>
          </p:cNvPr>
          <p:cNvGrpSpPr/>
          <p:nvPr/>
        </p:nvGrpSpPr>
        <p:grpSpPr>
          <a:xfrm>
            <a:off x="3986694" y="1160638"/>
            <a:ext cx="1146902" cy="1138130"/>
            <a:chOff x="668570" y="226570"/>
            <a:chExt cx="1966166" cy="1152128"/>
          </a:xfrm>
          <a:solidFill>
            <a:srgbClr val="92D050"/>
          </a:solidFill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AFDCEF6-543B-4219-BEFA-3D40D067CD40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3C49752-4600-4765-A3B8-6AFA63B42CCD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6F12B5A-02CB-47DF-8B6B-2FE1098FEB06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E4E8FAF-1F38-47D2-8E19-E879C0790611}"/>
              </a:ext>
            </a:extLst>
          </p:cNvPr>
          <p:cNvGrpSpPr/>
          <p:nvPr/>
        </p:nvGrpSpPr>
        <p:grpSpPr>
          <a:xfrm>
            <a:off x="5136774" y="1160638"/>
            <a:ext cx="1157935" cy="1138130"/>
            <a:chOff x="668570" y="226570"/>
            <a:chExt cx="1966166" cy="1152128"/>
          </a:xfrm>
          <a:solidFill>
            <a:schemeClr val="bg1">
              <a:lumMod val="75000"/>
            </a:schemeClr>
          </a:solidFill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FCAE37A-BB49-4D5C-A950-4CBC2ED367F9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22E357E-F020-4F0B-A485-8DC98716DC7F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B58F3753-24DA-440F-9521-121A542D6433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2950AE6-5D96-40F6-88D6-8F34C721BE56}"/>
              </a:ext>
            </a:extLst>
          </p:cNvPr>
          <p:cNvGrpSpPr/>
          <p:nvPr/>
        </p:nvGrpSpPr>
        <p:grpSpPr>
          <a:xfrm>
            <a:off x="528161" y="1146640"/>
            <a:ext cx="8064896" cy="1152128"/>
            <a:chOff x="-866353" y="1708706"/>
            <a:chExt cx="10999554" cy="115212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801876A-DAFE-4C1C-8D51-DFAAB9D50710}"/>
                </a:ext>
              </a:extLst>
            </p:cNvPr>
            <p:cNvGrpSpPr/>
            <p:nvPr/>
          </p:nvGrpSpPr>
          <p:grpSpPr>
            <a:xfrm>
              <a:off x="8558421" y="1708706"/>
              <a:ext cx="1574780" cy="1152128"/>
              <a:chOff x="5839099" y="3366548"/>
              <a:chExt cx="1966166" cy="1152128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DB416A4F-5417-4DCF-BADE-94FE52FD9403}"/>
                  </a:ext>
                </a:extLst>
              </p:cNvPr>
              <p:cNvSpPr/>
              <p:nvPr/>
            </p:nvSpPr>
            <p:spPr>
              <a:xfrm>
                <a:off x="5839099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57A7BBC-10E7-4E43-A175-59B516FBCB10}"/>
                  </a:ext>
                </a:extLst>
              </p:cNvPr>
              <p:cNvSpPr/>
              <p:nvPr/>
            </p:nvSpPr>
            <p:spPr>
              <a:xfrm>
                <a:off x="714368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675B29CC-6ACD-435A-BA2E-85705C38E2C3}"/>
                  </a:ext>
                </a:extLst>
              </p:cNvPr>
              <p:cNvSpPr/>
              <p:nvPr/>
            </p:nvSpPr>
            <p:spPr>
              <a:xfrm>
                <a:off x="649595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33BD352-B71F-4533-A82B-57BF2B08A5ED}"/>
                </a:ext>
              </a:extLst>
            </p:cNvPr>
            <p:cNvGrpSpPr/>
            <p:nvPr/>
          </p:nvGrpSpPr>
          <p:grpSpPr>
            <a:xfrm>
              <a:off x="707677" y="1708706"/>
              <a:ext cx="7854534" cy="1152128"/>
              <a:chOff x="453498" y="3214148"/>
              <a:chExt cx="9806654" cy="1152128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829B8C94-A194-4239-94A3-BFFA3BDA1242}"/>
                  </a:ext>
                </a:extLst>
              </p:cNvPr>
              <p:cNvGrpSpPr/>
              <p:nvPr/>
            </p:nvGrpSpPr>
            <p:grpSpPr>
              <a:xfrm>
                <a:off x="3060785" y="3214148"/>
                <a:ext cx="2607287" cy="1152128"/>
                <a:chOff x="467544" y="1916832"/>
                <a:chExt cx="1814792" cy="648072"/>
              </a:xfrm>
            </p:grpSpPr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D34A2565-3698-450C-A10F-93476344D0A8}"/>
                    </a:ext>
                  </a:extLst>
                </p:cNvPr>
                <p:cNvSpPr/>
                <p:nvPr/>
              </p:nvSpPr>
              <p:spPr>
                <a:xfrm>
                  <a:off x="467544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1" name="Rectangle 90">
                  <a:extLst>
                    <a:ext uri="{FF2B5EF4-FFF2-40B4-BE49-F238E27FC236}">
                      <a16:creationId xmlns:a16="http://schemas.microsoft.com/office/drawing/2014/main" id="{BDCA6D87-ADD6-439F-902D-66520786CA10}"/>
                    </a:ext>
                  </a:extLst>
                </p:cNvPr>
                <p:cNvSpPr/>
                <p:nvPr/>
              </p:nvSpPr>
              <p:spPr>
                <a:xfrm>
                  <a:off x="137559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2" name="Rectangle 91">
                  <a:extLst>
                    <a:ext uri="{FF2B5EF4-FFF2-40B4-BE49-F238E27FC236}">
                      <a16:creationId xmlns:a16="http://schemas.microsoft.com/office/drawing/2014/main" id="{EF464131-4BA2-4925-8FE1-61E9C96C4A9E}"/>
                    </a:ext>
                  </a:extLst>
                </p:cNvPr>
                <p:cNvSpPr/>
                <p:nvPr/>
              </p:nvSpPr>
              <p:spPr>
                <a:xfrm>
                  <a:off x="9247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6D9B31C9-C38C-4B1C-ACE8-351D1859F166}"/>
                    </a:ext>
                  </a:extLst>
                </p:cNvPr>
                <p:cNvSpPr/>
                <p:nvPr/>
              </p:nvSpPr>
              <p:spPr>
                <a:xfrm>
                  <a:off x="18218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8C30D1DC-9B43-4DF9-B574-47C5E486A4FF}"/>
                  </a:ext>
                </a:extLst>
              </p:cNvPr>
              <p:cNvGrpSpPr/>
              <p:nvPr/>
            </p:nvGrpSpPr>
            <p:grpSpPr>
              <a:xfrm>
                <a:off x="453498" y="3214148"/>
                <a:ext cx="2607287" cy="1152128"/>
                <a:chOff x="467544" y="1916832"/>
                <a:chExt cx="1814792" cy="648072"/>
              </a:xfrm>
            </p:grpSpPr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EE997107-F935-448F-A6D6-384E61DB0286}"/>
                    </a:ext>
                  </a:extLst>
                </p:cNvPr>
                <p:cNvSpPr/>
                <p:nvPr/>
              </p:nvSpPr>
              <p:spPr>
                <a:xfrm>
                  <a:off x="467544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908532AA-C611-4B7D-937D-7809495EAA7B}"/>
                    </a:ext>
                  </a:extLst>
                </p:cNvPr>
                <p:cNvSpPr/>
                <p:nvPr/>
              </p:nvSpPr>
              <p:spPr>
                <a:xfrm>
                  <a:off x="137559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33527225-0624-4F33-A957-813EF1BD6898}"/>
                    </a:ext>
                  </a:extLst>
                </p:cNvPr>
                <p:cNvSpPr/>
                <p:nvPr/>
              </p:nvSpPr>
              <p:spPr>
                <a:xfrm>
                  <a:off x="9247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F97EBE96-1F9B-444B-B3FA-5A2C51BD7A7D}"/>
                    </a:ext>
                  </a:extLst>
                </p:cNvPr>
                <p:cNvSpPr/>
                <p:nvPr/>
              </p:nvSpPr>
              <p:spPr>
                <a:xfrm>
                  <a:off x="18218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08FF9505-CE55-45A4-B3FD-E7895EE00BD1}"/>
                  </a:ext>
                </a:extLst>
              </p:cNvPr>
              <p:cNvGrpSpPr/>
              <p:nvPr/>
            </p:nvGrpSpPr>
            <p:grpSpPr>
              <a:xfrm>
                <a:off x="5686699" y="3214148"/>
                <a:ext cx="2607287" cy="1152128"/>
                <a:chOff x="467544" y="1916832"/>
                <a:chExt cx="1814792" cy="648072"/>
              </a:xfrm>
            </p:grpSpPr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AA3E2242-514C-4B59-897A-4BCC740C823C}"/>
                    </a:ext>
                  </a:extLst>
                </p:cNvPr>
                <p:cNvSpPr/>
                <p:nvPr/>
              </p:nvSpPr>
              <p:spPr>
                <a:xfrm>
                  <a:off x="467544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E2540112-17AD-4BFA-9E20-E0188B1E74BA}"/>
                    </a:ext>
                  </a:extLst>
                </p:cNvPr>
                <p:cNvSpPr/>
                <p:nvPr/>
              </p:nvSpPr>
              <p:spPr>
                <a:xfrm>
                  <a:off x="137559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FCDC3983-8CEE-4223-B83C-935EE5647083}"/>
                    </a:ext>
                  </a:extLst>
                </p:cNvPr>
                <p:cNvSpPr/>
                <p:nvPr/>
              </p:nvSpPr>
              <p:spPr>
                <a:xfrm>
                  <a:off x="9247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897C9362-862A-47FE-9CB4-11578C9FFBA5}"/>
                    </a:ext>
                  </a:extLst>
                </p:cNvPr>
                <p:cNvSpPr/>
                <p:nvPr/>
              </p:nvSpPr>
              <p:spPr>
                <a:xfrm>
                  <a:off x="1821843" y="1916832"/>
                  <a:ext cx="460493" cy="648072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505BB577-B3BB-4C72-AE9B-9554675C6A16}"/>
                  </a:ext>
                </a:extLst>
              </p:cNvPr>
              <p:cNvGrpSpPr/>
              <p:nvPr/>
            </p:nvGrpSpPr>
            <p:grpSpPr>
              <a:xfrm>
                <a:off x="8293986" y="3214148"/>
                <a:ext cx="1966166" cy="1152128"/>
                <a:chOff x="5839099" y="3366548"/>
                <a:chExt cx="1966166" cy="1152128"/>
              </a:xfrm>
            </p:grpSpPr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BA2B7F5E-EDA6-4376-BBE7-7CD1DC9FE96B}"/>
                    </a:ext>
                  </a:extLst>
                </p:cNvPr>
                <p:cNvSpPr/>
                <p:nvPr/>
              </p:nvSpPr>
              <p:spPr>
                <a:xfrm>
                  <a:off x="5839099" y="3366548"/>
                  <a:ext cx="661584" cy="1152128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870885A9-C2AA-42BC-AF72-9705EB74D593}"/>
                    </a:ext>
                  </a:extLst>
                </p:cNvPr>
                <p:cNvSpPr/>
                <p:nvPr/>
              </p:nvSpPr>
              <p:spPr>
                <a:xfrm>
                  <a:off x="7143681" y="3366548"/>
                  <a:ext cx="661584" cy="1152128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5DB5AAA1-1A14-43F5-B33A-722080F079EF}"/>
                    </a:ext>
                  </a:extLst>
                </p:cNvPr>
                <p:cNvSpPr/>
                <p:nvPr/>
              </p:nvSpPr>
              <p:spPr>
                <a:xfrm>
                  <a:off x="6495951" y="3366548"/>
                  <a:ext cx="661584" cy="1152128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9E46256-04A8-4B85-B331-7001F371824C}"/>
                </a:ext>
              </a:extLst>
            </p:cNvPr>
            <p:cNvGrpSpPr/>
            <p:nvPr/>
          </p:nvGrpSpPr>
          <p:grpSpPr>
            <a:xfrm>
              <a:off x="-866353" y="1708706"/>
              <a:ext cx="1574780" cy="1152128"/>
              <a:chOff x="5839099" y="3366548"/>
              <a:chExt cx="1966166" cy="1152128"/>
            </a:xfrm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57A4A589-221F-4027-8E5B-2C3C728C0BA2}"/>
                  </a:ext>
                </a:extLst>
              </p:cNvPr>
              <p:cNvSpPr/>
              <p:nvPr/>
            </p:nvSpPr>
            <p:spPr>
              <a:xfrm>
                <a:off x="5839099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09439580-7C94-4802-9777-451FBB27B648}"/>
                  </a:ext>
                </a:extLst>
              </p:cNvPr>
              <p:cNvSpPr/>
              <p:nvPr/>
            </p:nvSpPr>
            <p:spPr>
              <a:xfrm>
                <a:off x="714368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2EB97B49-FA4C-462D-88A9-9C8061953034}"/>
                  </a:ext>
                </a:extLst>
              </p:cNvPr>
              <p:cNvSpPr/>
              <p:nvPr/>
            </p:nvSpPr>
            <p:spPr>
              <a:xfrm>
                <a:off x="6495951" y="3366548"/>
                <a:ext cx="661584" cy="11521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DD1CFF3-24CF-4A1E-8204-FCCE6A81AC8B}"/>
              </a:ext>
            </a:extLst>
          </p:cNvPr>
          <p:cNvGrpSpPr/>
          <p:nvPr/>
        </p:nvGrpSpPr>
        <p:grpSpPr>
          <a:xfrm>
            <a:off x="6301734" y="1154945"/>
            <a:ext cx="1157935" cy="1138130"/>
            <a:chOff x="668570" y="226570"/>
            <a:chExt cx="1966166" cy="1152128"/>
          </a:xfrm>
          <a:solidFill>
            <a:srgbClr val="FF0000"/>
          </a:solidFill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4C46C90-7F1F-456F-A6DB-E05043E133A8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1EC57219-F679-44B6-BCB1-B17A97A8E0FE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D2350E7-01BC-4391-8D07-60B9D7C4288C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59D363C-1535-42E4-9877-3E6022815604}"/>
              </a:ext>
            </a:extLst>
          </p:cNvPr>
          <p:cNvGrpSpPr/>
          <p:nvPr/>
        </p:nvGrpSpPr>
        <p:grpSpPr>
          <a:xfrm>
            <a:off x="7455801" y="1149252"/>
            <a:ext cx="1157935" cy="1138130"/>
            <a:chOff x="668570" y="226570"/>
            <a:chExt cx="1966166" cy="1152128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16596DC-FEA8-472B-A00A-F171AC6880AE}"/>
                </a:ext>
              </a:extLst>
            </p:cNvPr>
            <p:cNvSpPr/>
            <p:nvPr/>
          </p:nvSpPr>
          <p:spPr>
            <a:xfrm>
              <a:off x="668570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78B9C75F-5C89-46CF-AD37-34CF3DFB55C2}"/>
                </a:ext>
              </a:extLst>
            </p:cNvPr>
            <p:cNvSpPr/>
            <p:nvPr/>
          </p:nvSpPr>
          <p:spPr>
            <a:xfrm>
              <a:off x="197315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664C442-C7C6-4690-BEA8-02558100C06B}"/>
                </a:ext>
              </a:extLst>
            </p:cNvPr>
            <p:cNvSpPr/>
            <p:nvPr/>
          </p:nvSpPr>
          <p:spPr>
            <a:xfrm>
              <a:off x="1325422" y="226570"/>
              <a:ext cx="661584" cy="11521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15892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65A5E2-EE18-4B59-84A3-78AD3F90819A}"/>
              </a:ext>
            </a:extLst>
          </p:cNvPr>
          <p:cNvSpPr txBox="1"/>
          <p:nvPr/>
        </p:nvSpPr>
        <p:spPr>
          <a:xfrm>
            <a:off x="467973" y="188640"/>
            <a:ext cx="8208912" cy="175432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NZ" b="1" dirty="0"/>
              <a:t>Challenge 1 (easy)</a:t>
            </a:r>
          </a:p>
          <a:p>
            <a:endParaRPr lang="en-NZ" dirty="0"/>
          </a:p>
          <a:p>
            <a:r>
              <a:rPr lang="en-NZ" dirty="0"/>
              <a:t>You need to cut a strip that is a certain number of centimetres long.</a:t>
            </a:r>
          </a:p>
          <a:p>
            <a:r>
              <a:rPr lang="en-NZ" dirty="0"/>
              <a:t>You must be able to cut the strip into thirds and eighths using whole numbers of centimetres.</a:t>
            </a:r>
          </a:p>
          <a:p>
            <a:r>
              <a:rPr lang="en-NZ" dirty="0"/>
              <a:t>How many centimetres long could you make the strip? Give three possible answers.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9D120F-ADD2-4FCF-A255-8B83102D96FB}"/>
                  </a:ext>
                </a:extLst>
              </p:cNvPr>
              <p:cNvSpPr txBox="1"/>
              <p:nvPr/>
            </p:nvSpPr>
            <p:spPr>
              <a:xfrm>
                <a:off x="467544" y="2214661"/>
                <a:ext cx="8208912" cy="242867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NZ" b="1" dirty="0"/>
                  <a:t>Challenge 2 (medium)</a:t>
                </a:r>
              </a:p>
              <a:p>
                <a:endParaRPr lang="en-NZ" dirty="0"/>
              </a:p>
              <a:p>
                <a:r>
                  <a:rPr lang="en-NZ" dirty="0"/>
                  <a:t>Make a strip that is 36 cm long.</a:t>
                </a:r>
              </a:p>
              <a:p>
                <a:r>
                  <a:rPr lang="en-NZ" dirty="0"/>
                  <a:t>Put marks on your strip to show:</a:t>
                </a:r>
              </a:p>
              <a:p>
                <a:endParaRPr lang="en-NZ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N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N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N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NZ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r>
                  <a:rPr lang="en-NZ" dirty="0"/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N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×36</m:t>
                    </m:r>
                  </m:oMath>
                </a14:m>
                <a:endParaRPr lang="en-NZ" dirty="0"/>
              </a:p>
              <a:p>
                <a:endParaRPr lang="en-NZ" dirty="0"/>
              </a:p>
              <a:p>
                <a:r>
                  <a:rPr lang="en-NZ" dirty="0"/>
                  <a:t>Are any marks in the same place? Why?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A9D120F-ADD2-4FCF-A255-8B83102D9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214661"/>
                <a:ext cx="8208912" cy="2428678"/>
              </a:xfrm>
              <a:prstGeom prst="rect">
                <a:avLst/>
              </a:prstGeom>
              <a:blipFill>
                <a:blip r:embed="rId3"/>
                <a:stretch>
                  <a:fillRect l="-593" t="-998" b="-2743"/>
                </a:stretch>
              </a:blipFill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B9A7E13F-4097-4A1E-9186-4EFC8735B9C1}"/>
              </a:ext>
            </a:extLst>
          </p:cNvPr>
          <p:cNvSpPr txBox="1"/>
          <p:nvPr/>
        </p:nvSpPr>
        <p:spPr>
          <a:xfrm>
            <a:off x="441761" y="4912600"/>
            <a:ext cx="8208912" cy="175432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en-NZ" b="1" dirty="0"/>
              <a:t>Challenge 3 (hard)</a:t>
            </a:r>
          </a:p>
          <a:p>
            <a:endParaRPr lang="en-NZ" dirty="0"/>
          </a:p>
          <a:p>
            <a:r>
              <a:rPr lang="en-NZ" dirty="0"/>
              <a:t>A fraction of a paper strip is marked at 18 cm from the left end.</a:t>
            </a:r>
          </a:p>
          <a:p>
            <a:r>
              <a:rPr lang="en-NZ" dirty="0"/>
              <a:t>The whole strip has a maximum length of one metre.</a:t>
            </a:r>
          </a:p>
          <a:p>
            <a:r>
              <a:rPr lang="en-NZ" dirty="0"/>
              <a:t>What is the fraction and how long is the whole strip?</a:t>
            </a:r>
          </a:p>
          <a:p>
            <a:r>
              <a:rPr lang="en-NZ" dirty="0"/>
              <a:t>How can someone systematically find all solutions to this problem?</a:t>
            </a:r>
          </a:p>
        </p:txBody>
      </p:sp>
    </p:spTree>
    <p:extLst>
      <p:ext uri="{BB962C8B-B14F-4D97-AF65-F5344CB8AC3E}">
        <p14:creationId xmlns:p14="http://schemas.microsoft.com/office/powerpoint/2010/main" val="1689925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2&quot; unique_id=&quot;27117&quot;&gt;&lt;object type=&quot;3&quot; unique_id=&quot;27118&quot;&gt;&lt;property id=&quot;20148&quot; value=&quot;5&quot;/&gt;&lt;property id=&quot;20300&quot; value=&quot;Slide 1&quot;/&gt;&lt;property id=&quot;20307&quot; value=&quot;256&quot;/&gt;&lt;/object&gt;&lt;object type=&quot;3&quot; unique_id=&quot;27122&quot;&gt;&lt;property id=&quot;20148&quot; value=&quot;5&quot;/&gt;&lt;property id=&quot;20300&quot; value=&quot;Slide 2&quot;/&gt;&lt;property id=&quot;20307&quot; value=&quot;257&quot;/&gt;&lt;/object&gt;&lt;object type=&quot;3&quot; unique_id=&quot;27139&quot;&gt;&lt;property id=&quot;20148&quot; value=&quot;5&quot;/&gt;&lt;property id=&quot;20300&quot; value=&quot;Slide 3&quot;/&gt;&lt;property id=&quot;20307&quot; value=&quot;258&quot;/&gt;&lt;/object&gt;&lt;/object&gt;&lt;object type=&quot;8&quot; unique_id=&quot;2712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38b9dfcb2cfc8518920440f09f1fa330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add502e7f503c62564bb87b6c96ffb0e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CEFBA6-CF7D-4F8E-803A-83E3A9EC4DA3}"/>
</file>

<file path=customXml/itemProps2.xml><?xml version="1.0" encoding="utf-8"?>
<ds:datastoreItem xmlns:ds="http://schemas.openxmlformats.org/officeDocument/2006/customXml" ds:itemID="{0184E403-8BB6-4C3C-9CBF-23AF19E6DFC7}"/>
</file>

<file path=customXml/itemProps3.xml><?xml version="1.0" encoding="utf-8"?>
<ds:datastoreItem xmlns:ds="http://schemas.openxmlformats.org/officeDocument/2006/customXml" ds:itemID="{E7010E2E-5AF3-4E96-A578-CC5B57FBFADB}"/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330</Words>
  <Application>Microsoft Macintosh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Australian Catholic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Microsoft Office User</cp:lastModifiedBy>
  <cp:revision>41</cp:revision>
  <dcterms:created xsi:type="dcterms:W3CDTF">2016-08-08T07:07:54Z</dcterms:created>
  <dcterms:modified xsi:type="dcterms:W3CDTF">2019-05-15T04:28:32Z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