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EF1"/>
    <a:srgbClr val="EFF0F3"/>
    <a:srgbClr val="F6F6F7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A5400-71E0-4660-9E06-C8BA4B29F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449760-ED82-4A6C-A3F3-85AF22416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B809B-DFE6-4A1C-998A-55D8B9D5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91D17-EB53-4D5F-965C-C9E81E7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C2859-08B3-4AC8-9227-9E805069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0652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57C29-0161-43FF-9FB8-8ED2D847E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4906DA-A414-4AB1-B429-EBF434300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28D79-6891-42CA-BBC4-9820324E9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DDD83-A6A0-4632-8C83-3160FFBE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E0DEA-9D0B-43D4-9917-2392EE37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32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0A3446-D5FB-483E-8FEB-651C32374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CF568C-4BAC-4C0A-A907-436556909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9A777-A228-4772-8D4B-65290657A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96324-253C-47F0-A129-7C9338FE5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7D1C2-F6AC-4824-9303-9F525397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3503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89F6E-1BE2-4D39-9531-6D0C9AFA4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DF117-D18A-4494-A57F-72D56C78D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2C410-0191-4741-A01D-085758066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D457-CFA1-4F49-A0AE-8E2E3C636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544DC-B2E2-45FD-B626-62EC95845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713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3BA15-670F-4BC9-8542-02F4C74CA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A35BEC-303D-4D18-AE13-A1A25CAE7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6D8C1-06C7-421D-A9CA-1326C1974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9DF8-5CF6-43CE-A474-7419D064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D2D23-E56E-40F1-BAFD-43083314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3055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8106-489A-47FB-96A9-E117448A3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9AD21-2EBD-43B5-AA69-4AEDEC5C8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5F98A6-E6C5-4237-8835-13C9D16A1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6A8F2-5894-4F65-B012-0E10A2BDA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A62ACA-635E-4CC9-8060-9B8AAB29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5225D-48CB-4E39-8B4F-090CF71F8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1572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0245-4A14-4D34-888A-CEE58036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CD8F4-3164-490C-A902-A017DB306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95FA2-EA22-43FC-8BE5-1D69B4533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841774-0827-4C70-8A4B-2F709DB4E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8F5AC-D1CE-4227-B996-225F6D503E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0C3AC3-D066-44FE-9199-6C7BEC37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AE787E-779E-4C52-91F8-A599A45AE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073792-B02B-4021-95CF-890187465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61513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A4762-EA96-417E-A865-E439F4F1D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7A488C-86AF-4613-A939-50DF7F24B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96C5B3-BC91-425C-83A6-6DA44BF3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4F28B-720F-4466-BD62-1078131F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9194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4468D2-F310-447E-A34A-4F63C4B15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B0D6A7-25EA-4C3B-8265-4E7D0DACB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57B86-57BC-40D7-9A76-BFBCA2093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92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A40DC-869E-4515-8A3B-D36CAC7E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7CDF5-8088-41D7-A9B8-35D55E728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2545A7-0903-4422-AC19-57474D935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F24C6-CBDE-4B53-9B9E-8928BED1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5ECD9-3186-48B1-B56D-5CCF4199A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79FE4-FC2C-497B-9907-C86F5CF95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72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97761-FD8E-4C56-8E46-FD108B1A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E09A21-E5CA-4DA0-B478-77126FD623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B5DD1-6492-43F6-B700-419F6DE4F6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D1BFD-CC43-41DF-979C-831143C61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2C8E1-7579-4500-AD11-DE5B20C9C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94B1A-D38B-4201-87C7-006153933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305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E2432A-FCFC-41B8-BED9-D3700FE1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CB0BDF-388E-4D2E-8B9C-4829B6825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5A8AF-4EBB-41EC-879C-094F627B12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57B5F-4795-400B-92DC-F963881D24B1}" type="datetimeFigureOut">
              <a:rPr lang="en-NZ" smtClean="0"/>
              <a:t>11/06/19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350F6-B6E5-4F23-8F05-A85C048D0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338F5-653E-43D9-93EA-C193E4FB1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DD71A-C0A2-441F-8C63-9CD30F2BDAA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184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C40E73-FA2C-41C0-B6EF-45DC27AEB1A2}"/>
              </a:ext>
            </a:extLst>
          </p:cNvPr>
          <p:cNvSpPr/>
          <p:nvPr/>
        </p:nvSpPr>
        <p:spPr>
          <a:xfrm>
            <a:off x="300365" y="305068"/>
            <a:ext cx="3205054" cy="6247864"/>
          </a:xfrm>
          <a:prstGeom prst="rect">
            <a:avLst/>
          </a:prstGeom>
          <a:solidFill>
            <a:srgbClr val="EDEEF1"/>
          </a:solidFill>
        </p:spPr>
        <p:txBody>
          <a:bodyPr wrap="square">
            <a:spAutoFit/>
          </a:bodyPr>
          <a:lstStyle/>
          <a:p>
            <a:r>
              <a:rPr lang="en-NZ" sz="2000" b="0" i="0" dirty="0">
                <a:solidFill>
                  <a:srgbClr val="333333"/>
                </a:solidFill>
                <a:effectLst/>
                <a:latin typeface="Frank"/>
              </a:rPr>
              <a:t>This picture shows All Black Scott Barrett catching the ball in a rugby lineout.</a:t>
            </a: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r>
              <a:rPr lang="en-NZ" sz="2000" dirty="0">
                <a:solidFill>
                  <a:srgbClr val="333333"/>
                </a:solidFill>
                <a:latin typeface="Frank"/>
              </a:rPr>
              <a:t>According to the statistics Scott is 1.98 metres tall.</a:t>
            </a: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r>
              <a:rPr lang="en-NZ" sz="2000" b="0" i="0" dirty="0">
                <a:solidFill>
                  <a:srgbClr val="333333"/>
                </a:solidFill>
                <a:effectLst/>
                <a:latin typeface="Frank"/>
              </a:rPr>
              <a:t>What does that mean?</a:t>
            </a: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dirty="0">
              <a:solidFill>
                <a:srgbClr val="333333"/>
              </a:solidFill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  <a:p>
            <a:endParaRPr lang="en-NZ" sz="2000" b="0" i="0" dirty="0">
              <a:solidFill>
                <a:srgbClr val="333333"/>
              </a:solidFill>
              <a:effectLst/>
              <a:latin typeface="Frank"/>
            </a:endParaRPr>
          </a:p>
        </p:txBody>
      </p:sp>
      <p:pic>
        <p:nvPicPr>
          <p:cNvPr id="4" name="Picture 3" descr="A group of people watching a football game&#10;&#10;Description automatically generated">
            <a:extLst>
              <a:ext uri="{FF2B5EF4-FFF2-40B4-BE49-F238E27FC236}">
                <a16:creationId xmlns:a16="http://schemas.microsoft.com/office/drawing/2014/main" id="{48898F21-59DE-47D5-AF94-8A43C5770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840" y="665587"/>
            <a:ext cx="8357752" cy="5576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598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AD43D92-DDA7-4A1E-9369-EF7F31EB6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792485"/>
              </p:ext>
            </p:extLst>
          </p:nvPr>
        </p:nvGraphicFramePr>
        <p:xfrm>
          <a:off x="520505" y="719666"/>
          <a:ext cx="11085342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7557">
                  <a:extLst>
                    <a:ext uri="{9D8B030D-6E8A-4147-A177-3AD203B41FA5}">
                      <a16:colId xmlns:a16="http://schemas.microsoft.com/office/drawing/2014/main" val="1737840636"/>
                    </a:ext>
                  </a:extLst>
                </a:gridCol>
                <a:gridCol w="1847557">
                  <a:extLst>
                    <a:ext uri="{9D8B030D-6E8A-4147-A177-3AD203B41FA5}">
                      <a16:colId xmlns:a16="http://schemas.microsoft.com/office/drawing/2014/main" val="3498620333"/>
                    </a:ext>
                  </a:extLst>
                </a:gridCol>
                <a:gridCol w="1847557">
                  <a:extLst>
                    <a:ext uri="{9D8B030D-6E8A-4147-A177-3AD203B41FA5}">
                      <a16:colId xmlns:a16="http://schemas.microsoft.com/office/drawing/2014/main" val="1476446742"/>
                    </a:ext>
                  </a:extLst>
                </a:gridCol>
                <a:gridCol w="1847557">
                  <a:extLst>
                    <a:ext uri="{9D8B030D-6E8A-4147-A177-3AD203B41FA5}">
                      <a16:colId xmlns:a16="http://schemas.microsoft.com/office/drawing/2014/main" val="1540968624"/>
                    </a:ext>
                  </a:extLst>
                </a:gridCol>
                <a:gridCol w="1847557">
                  <a:extLst>
                    <a:ext uri="{9D8B030D-6E8A-4147-A177-3AD203B41FA5}">
                      <a16:colId xmlns:a16="http://schemas.microsoft.com/office/drawing/2014/main" val="2129280926"/>
                    </a:ext>
                  </a:extLst>
                </a:gridCol>
                <a:gridCol w="1847557">
                  <a:extLst>
                    <a:ext uri="{9D8B030D-6E8A-4147-A177-3AD203B41FA5}">
                      <a16:colId xmlns:a16="http://schemas.microsoft.com/office/drawing/2014/main" val="37617494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NZ" sz="3200" b="0" dirty="0">
                          <a:solidFill>
                            <a:schemeClr val="tx1"/>
                          </a:solidFill>
                        </a:rPr>
                        <a:t>Hundreds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3200" b="0" dirty="0">
                          <a:solidFill>
                            <a:schemeClr val="tx1"/>
                          </a:solidFill>
                        </a:rPr>
                        <a:t>Tens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3200" b="0" dirty="0">
                          <a:solidFill>
                            <a:schemeClr val="tx1"/>
                          </a:solidFill>
                        </a:rPr>
                        <a:t>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984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NZ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6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NZ" sz="6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53828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EC538421-3FFC-4221-99FE-B400258473F2}"/>
              </a:ext>
            </a:extLst>
          </p:cNvPr>
          <p:cNvSpPr/>
          <p:nvPr/>
        </p:nvSpPr>
        <p:spPr>
          <a:xfrm>
            <a:off x="5990492" y="1800665"/>
            <a:ext cx="154744" cy="1606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EBA68B0-E095-4D4C-A5FC-DE534AD0DFE7}"/>
              </a:ext>
            </a:extLst>
          </p:cNvPr>
          <p:cNvSpPr/>
          <p:nvPr/>
        </p:nvSpPr>
        <p:spPr>
          <a:xfrm>
            <a:off x="520505" y="3587262"/>
            <a:ext cx="11085342" cy="379827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D640771-3A66-4918-A427-00655874BB18}"/>
              </a:ext>
            </a:extLst>
          </p:cNvPr>
          <p:cNvGrpSpPr/>
          <p:nvPr/>
        </p:nvGrpSpPr>
        <p:grpSpPr>
          <a:xfrm>
            <a:off x="518661" y="3586998"/>
            <a:ext cx="11087186" cy="380091"/>
            <a:chOff x="520505" y="4173415"/>
            <a:chExt cx="11087186" cy="380091"/>
          </a:xfrm>
          <a:noFill/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A1D7AE9-E24F-46A8-B80C-AD4052537811}"/>
                </a:ext>
              </a:extLst>
            </p:cNvPr>
            <p:cNvGrpSpPr/>
            <p:nvPr/>
          </p:nvGrpSpPr>
          <p:grpSpPr>
            <a:xfrm>
              <a:off x="520505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151E3D6-5EBE-4F3C-8403-F27E04B26784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A0D8250-E324-492B-8B5A-C54578172219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14304FA-6C80-4A43-B0BD-459C8F304E14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87D57F1-6AA6-4732-95D1-A817AB8F1EEC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E13473A-4704-42BD-8CFC-708D033FBFFF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99FE68E-7832-4471-A467-1350B22968B0}"/>
                </a:ext>
              </a:extLst>
            </p:cNvPr>
            <p:cNvGrpSpPr/>
            <p:nvPr/>
          </p:nvGrpSpPr>
          <p:grpSpPr>
            <a:xfrm>
              <a:off x="6067864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E6D0886-066B-4A12-B579-7B0EB2BC4343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A829DED-9ADA-4B1A-BDF5-4F7310C18FA8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78926B51-4539-44BF-837B-265B235C8B67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731969A-FFB6-451C-A42F-08359B4E1D40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3B148EB-F348-43B4-8FA7-EFE04F9AA043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5D5371F-6B2D-472A-B1E5-00F842CA2B5E}"/>
              </a:ext>
            </a:extLst>
          </p:cNvPr>
          <p:cNvGrpSpPr/>
          <p:nvPr/>
        </p:nvGrpSpPr>
        <p:grpSpPr>
          <a:xfrm>
            <a:off x="17027" y="4985444"/>
            <a:ext cx="2215930" cy="1439725"/>
            <a:chOff x="0" y="3918110"/>
            <a:chExt cx="2215930" cy="1439725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863977D-89C2-4C21-89BB-BB5A0F1D7BF1}"/>
                </a:ext>
              </a:extLst>
            </p:cNvPr>
            <p:cNvSpPr txBox="1"/>
            <p:nvPr/>
          </p:nvSpPr>
          <p:spPr>
            <a:xfrm>
              <a:off x="0" y="4711504"/>
              <a:ext cx="22159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>
                  <a:solidFill>
                    <a:srgbClr val="00B0F0"/>
                  </a:solidFill>
                </a:rPr>
                <a:t>decimetre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AD2F667B-74F1-49A4-B735-521DADB45D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7965" y="3918110"/>
              <a:ext cx="0" cy="83978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2D2D974D-2A42-428C-AE31-CB05293907DF}"/>
              </a:ext>
            </a:extLst>
          </p:cNvPr>
          <p:cNvSpPr txBox="1"/>
          <p:nvPr/>
        </p:nvSpPr>
        <p:spPr>
          <a:xfrm>
            <a:off x="5824237" y="719402"/>
            <a:ext cx="2215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Tenths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CFAF21-8FE7-4325-80A5-B5CB87533539}"/>
              </a:ext>
            </a:extLst>
          </p:cNvPr>
          <p:cNvGrpSpPr/>
          <p:nvPr/>
        </p:nvGrpSpPr>
        <p:grpSpPr>
          <a:xfrm>
            <a:off x="522208" y="3586998"/>
            <a:ext cx="1115497" cy="379827"/>
            <a:chOff x="520505" y="4173415"/>
            <a:chExt cx="11087186" cy="380091"/>
          </a:xfrm>
          <a:noFill/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500B80C-A6B6-47F6-8FD0-9A367EF9EEBD}"/>
                </a:ext>
              </a:extLst>
            </p:cNvPr>
            <p:cNvGrpSpPr/>
            <p:nvPr/>
          </p:nvGrpSpPr>
          <p:grpSpPr>
            <a:xfrm>
              <a:off x="520505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D3F3FE1-B072-41F5-BBCF-46FF23ECAF4D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55BA40A-54C4-455A-8E2A-00099195405A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8E7C5BD-5B1C-4211-B58F-DD072E132263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C61E3AD-400D-43DD-8D25-4B1D371D7B2D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4F03580F-24DF-4AEB-8756-5176FA16E5B0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644B052-A198-47A5-AA2A-CE232A28B460}"/>
                </a:ext>
              </a:extLst>
            </p:cNvPr>
            <p:cNvGrpSpPr/>
            <p:nvPr/>
          </p:nvGrpSpPr>
          <p:grpSpPr>
            <a:xfrm>
              <a:off x="6067864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D3393099-26A1-49D5-8CC2-EE4957DCC4B5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807EA91-E177-4CA4-A718-6D1AE38A6137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CD97AAE6-1829-43B2-8530-99862F8D20ED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1340CF9-8ECC-4534-8350-9F5E9B15DDF1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52DD10C-C8EE-4D8A-8856-1A4D5DFA0004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5F1A00C-6BEE-4D61-839C-EA837BF9E5B9}"/>
              </a:ext>
            </a:extLst>
          </p:cNvPr>
          <p:cNvGrpSpPr/>
          <p:nvPr/>
        </p:nvGrpSpPr>
        <p:grpSpPr>
          <a:xfrm>
            <a:off x="17027" y="2421075"/>
            <a:ext cx="2267087" cy="967937"/>
            <a:chOff x="-239975" y="2695524"/>
            <a:chExt cx="2267087" cy="967937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14221E2-B38B-45FD-8401-D2C694EFD4A4}"/>
                </a:ext>
              </a:extLst>
            </p:cNvPr>
            <p:cNvSpPr txBox="1"/>
            <p:nvPr/>
          </p:nvSpPr>
          <p:spPr>
            <a:xfrm>
              <a:off x="-239975" y="2695524"/>
              <a:ext cx="22670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>
                  <a:solidFill>
                    <a:srgbClr val="00B0F0"/>
                  </a:solidFill>
                </a:rPr>
                <a:t>centimetre</a:t>
              </a: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62837EAE-07EE-4DF5-83DB-E87B12167D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6890" y="3290836"/>
              <a:ext cx="0" cy="37262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0B74C9C0-479B-4F87-8D61-FC5B5DA3E094}"/>
              </a:ext>
            </a:extLst>
          </p:cNvPr>
          <p:cNvSpPr txBox="1"/>
          <p:nvPr/>
        </p:nvSpPr>
        <p:spPr>
          <a:xfrm>
            <a:off x="7727967" y="719402"/>
            <a:ext cx="221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/>
              <a:t>Hundredths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8B5571E-D08A-4D8E-8679-BD14D7C3A4C8}"/>
              </a:ext>
            </a:extLst>
          </p:cNvPr>
          <p:cNvGrpSpPr/>
          <p:nvPr/>
        </p:nvGrpSpPr>
        <p:grpSpPr>
          <a:xfrm>
            <a:off x="511128" y="3584798"/>
            <a:ext cx="103184" cy="379827"/>
            <a:chOff x="520505" y="4173415"/>
            <a:chExt cx="11087186" cy="380091"/>
          </a:xfrm>
          <a:noFill/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5546E1B-B40A-4937-9F10-24DD2C74D2B4}"/>
                </a:ext>
              </a:extLst>
            </p:cNvPr>
            <p:cNvGrpSpPr/>
            <p:nvPr/>
          </p:nvGrpSpPr>
          <p:grpSpPr>
            <a:xfrm>
              <a:off x="520505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FB9DFEA3-1066-4B03-9C1E-AD7BDF6B48FC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64B1957C-1779-4046-89F1-B70D909A6FB0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EF253E61-DC33-4C98-8DC1-12161D345677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AC806F12-6CAB-4032-9884-AE64F1FE0B2F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47A3C3C-993F-4496-A920-E7C09F8566B8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1D970BAF-1911-41F2-BF22-CF3D5253D9D9}"/>
                </a:ext>
              </a:extLst>
            </p:cNvPr>
            <p:cNvGrpSpPr/>
            <p:nvPr/>
          </p:nvGrpSpPr>
          <p:grpSpPr>
            <a:xfrm>
              <a:off x="6067864" y="4173415"/>
              <a:ext cx="5539827" cy="380091"/>
              <a:chOff x="520505" y="4173415"/>
              <a:chExt cx="5908430" cy="380091"/>
            </a:xfrm>
            <a:grpFill/>
          </p:grpSpPr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490CA5FB-D5D4-4F3A-BF17-BA5B5DCC458E}"/>
                  </a:ext>
                </a:extLst>
              </p:cNvPr>
              <p:cNvSpPr/>
              <p:nvPr/>
            </p:nvSpPr>
            <p:spPr>
              <a:xfrm>
                <a:off x="520505" y="4173548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4762AABC-CE66-4EDA-A198-AF6FE199064E}"/>
                  </a:ext>
                </a:extLst>
              </p:cNvPr>
              <p:cNvSpPr/>
              <p:nvPr/>
            </p:nvSpPr>
            <p:spPr>
              <a:xfrm>
                <a:off x="1702191" y="4173547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5FC83F70-29B0-4A00-A02E-B1EBACC8059B}"/>
                  </a:ext>
                </a:extLst>
              </p:cNvPr>
              <p:cNvSpPr/>
              <p:nvPr/>
            </p:nvSpPr>
            <p:spPr>
              <a:xfrm>
                <a:off x="2883877" y="4173679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E949A6A9-1E77-45E8-80FF-62CFB9640413}"/>
                  </a:ext>
                </a:extLst>
              </p:cNvPr>
              <p:cNvSpPr/>
              <p:nvPr/>
            </p:nvSpPr>
            <p:spPr>
              <a:xfrm>
                <a:off x="4065563" y="4173547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E2BD63EF-7A9E-44A4-95F8-9CA31621CFAC}"/>
                  </a:ext>
                </a:extLst>
              </p:cNvPr>
              <p:cNvSpPr/>
              <p:nvPr/>
            </p:nvSpPr>
            <p:spPr>
              <a:xfrm>
                <a:off x="5247249" y="4173415"/>
                <a:ext cx="1181686" cy="379827"/>
              </a:xfrm>
              <a:prstGeom prst="rect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20ABC06-78B2-4243-AF21-B5CDA32093BF}"/>
              </a:ext>
            </a:extLst>
          </p:cNvPr>
          <p:cNvGrpSpPr/>
          <p:nvPr/>
        </p:nvGrpSpPr>
        <p:grpSpPr>
          <a:xfrm>
            <a:off x="-28387" y="4005542"/>
            <a:ext cx="2215930" cy="952421"/>
            <a:chOff x="0" y="4405414"/>
            <a:chExt cx="2215930" cy="952421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2B4BCDD-2DD7-4C69-BEE2-D6CDB79A4ECC}"/>
                </a:ext>
              </a:extLst>
            </p:cNvPr>
            <p:cNvSpPr txBox="1"/>
            <p:nvPr/>
          </p:nvSpPr>
          <p:spPr>
            <a:xfrm>
              <a:off x="0" y="4711504"/>
              <a:ext cx="22159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600" dirty="0">
                  <a:solidFill>
                    <a:srgbClr val="00B0F0"/>
                  </a:solidFill>
                </a:rPr>
                <a:t>millimetre</a:t>
              </a:r>
            </a:p>
          </p:txBody>
        </p:sp>
        <p:cxnSp>
          <p:nvCxnSpPr>
            <p:cNvPr id="60" name="Straight Arrow Connector 59">
              <a:extLst>
                <a:ext uri="{FF2B5EF4-FFF2-40B4-BE49-F238E27FC236}">
                  <a16:creationId xmlns:a16="http://schemas.microsoft.com/office/drawing/2014/main" id="{3882EEF6-AA8D-4B3B-B645-058BC493E1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9325" y="4405414"/>
              <a:ext cx="0" cy="3100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ECBDCA63-2472-4A1E-8A5C-65530D6712BE}"/>
              </a:ext>
            </a:extLst>
          </p:cNvPr>
          <p:cNvSpPr txBox="1"/>
          <p:nvPr/>
        </p:nvSpPr>
        <p:spPr>
          <a:xfrm>
            <a:off x="9568109" y="716068"/>
            <a:ext cx="221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/>
              <a:t>Thousandths</a:t>
            </a:r>
          </a:p>
        </p:txBody>
      </p:sp>
    </p:spTree>
    <p:extLst>
      <p:ext uri="{BB962C8B-B14F-4D97-AF65-F5344CB8AC3E}">
        <p14:creationId xmlns:p14="http://schemas.microsoft.com/office/powerpoint/2010/main" val="185171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3" grpId="0"/>
      <p:bldP spid="43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BBB978A-E448-1247-B5C0-9159F8127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209" y="564181"/>
            <a:ext cx="8290481" cy="530803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44AB986-D230-4B0B-AD31-4CB2E0D60469}"/>
              </a:ext>
            </a:extLst>
          </p:cNvPr>
          <p:cNvSpPr txBox="1"/>
          <p:nvPr/>
        </p:nvSpPr>
        <p:spPr>
          <a:xfrm>
            <a:off x="302623" y="258417"/>
            <a:ext cx="3255586" cy="6278642"/>
          </a:xfrm>
          <a:prstGeom prst="rect">
            <a:avLst/>
          </a:prstGeom>
          <a:solidFill>
            <a:srgbClr val="EFF0F3"/>
          </a:solidFill>
        </p:spPr>
        <p:txBody>
          <a:bodyPr wrap="square" rtlCol="0">
            <a:spAutoFit/>
          </a:bodyPr>
          <a:lstStyle/>
          <a:p>
            <a:endParaRPr lang="en-NZ" sz="2000" dirty="0"/>
          </a:p>
          <a:p>
            <a:r>
              <a:rPr lang="en-NZ" sz="2000" dirty="0"/>
              <a:t>Here are four young people:</a:t>
            </a:r>
          </a:p>
          <a:p>
            <a:r>
              <a:rPr lang="en-NZ" sz="2000" dirty="0"/>
              <a:t> </a:t>
            </a:r>
          </a:p>
          <a:p>
            <a:r>
              <a:rPr lang="en-NZ" sz="2000" dirty="0"/>
              <a:t>Zac is 1.8 metres tall.</a:t>
            </a:r>
          </a:p>
          <a:p>
            <a:endParaRPr lang="en-NZ" sz="2000" dirty="0"/>
          </a:p>
          <a:p>
            <a:r>
              <a:rPr lang="en-NZ" sz="2000" dirty="0"/>
              <a:t>Gina is 1.37 metres tall.</a:t>
            </a:r>
          </a:p>
          <a:p>
            <a:endParaRPr lang="en-NZ" sz="2000" dirty="0"/>
          </a:p>
          <a:p>
            <a:r>
              <a:rPr lang="en-NZ" sz="2000" dirty="0"/>
              <a:t>Kane is 2.03 metres tall.</a:t>
            </a:r>
          </a:p>
          <a:p>
            <a:endParaRPr lang="en-NZ" sz="2000" dirty="0"/>
          </a:p>
          <a:p>
            <a:r>
              <a:rPr lang="en-NZ" sz="2000" dirty="0"/>
              <a:t>Lulu is 1.65 metres tall.</a:t>
            </a:r>
          </a:p>
          <a:p>
            <a:endParaRPr lang="en-NZ" sz="2000" dirty="0"/>
          </a:p>
          <a:p>
            <a:r>
              <a:rPr lang="en-NZ" sz="2000" dirty="0"/>
              <a:t>Who is who in the picture?</a:t>
            </a:r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9786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A5948F-9F75-42A5-A88F-F59486D8E1EB}"/>
              </a:ext>
            </a:extLst>
          </p:cNvPr>
          <p:cNvSpPr txBox="1"/>
          <p:nvPr/>
        </p:nvSpPr>
        <p:spPr>
          <a:xfrm>
            <a:off x="6157762" y="563287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Tony</a:t>
            </a:r>
          </a:p>
          <a:p>
            <a:pPr algn="ctr"/>
            <a:r>
              <a:rPr lang="en-NZ" sz="1600" b="1" dirty="0"/>
              <a:t>1.79m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621CE1-5879-461F-A1B8-83FB296EF65B}"/>
              </a:ext>
            </a:extLst>
          </p:cNvPr>
          <p:cNvSpPr txBox="1"/>
          <p:nvPr/>
        </p:nvSpPr>
        <p:spPr>
          <a:xfrm>
            <a:off x="1124268" y="5606457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Barbara</a:t>
            </a:r>
          </a:p>
          <a:p>
            <a:pPr algn="ctr"/>
            <a:r>
              <a:rPr lang="en-NZ" sz="1600" b="1" dirty="0"/>
              <a:t>1.57m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65AFDA-826C-41AC-B9C3-1678533F8F15}"/>
              </a:ext>
            </a:extLst>
          </p:cNvPr>
          <p:cNvSpPr txBox="1"/>
          <p:nvPr/>
        </p:nvSpPr>
        <p:spPr>
          <a:xfrm>
            <a:off x="2466759" y="5606456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Rufus</a:t>
            </a:r>
          </a:p>
          <a:p>
            <a:pPr algn="ctr"/>
            <a:r>
              <a:rPr lang="en-NZ" sz="1600" b="1" dirty="0"/>
              <a:t>1.8m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5C1A82-4564-4C8D-98DF-9595C18B8041}"/>
              </a:ext>
            </a:extLst>
          </p:cNvPr>
          <p:cNvSpPr txBox="1"/>
          <p:nvPr/>
        </p:nvSpPr>
        <p:spPr>
          <a:xfrm>
            <a:off x="4882195" y="5632879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Zoe</a:t>
            </a:r>
          </a:p>
          <a:p>
            <a:pPr algn="ctr"/>
            <a:r>
              <a:rPr lang="en-NZ" sz="1600" b="1" dirty="0"/>
              <a:t>1.6m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2E284A-D04A-4440-B836-825ECCE3212F}"/>
              </a:ext>
            </a:extLst>
          </p:cNvPr>
          <p:cNvSpPr txBox="1"/>
          <p:nvPr/>
        </p:nvSpPr>
        <p:spPr>
          <a:xfrm>
            <a:off x="3742326" y="5606455"/>
            <a:ext cx="11398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600" b="1" dirty="0"/>
              <a:t>Susanne</a:t>
            </a:r>
          </a:p>
          <a:p>
            <a:pPr algn="ctr"/>
            <a:r>
              <a:rPr lang="en-NZ" sz="1600" b="1" dirty="0"/>
              <a:t>1.72m</a:t>
            </a:r>
          </a:p>
        </p:txBody>
      </p:sp>
      <p:pic>
        <p:nvPicPr>
          <p:cNvPr id="10" name="Picture 9" descr="A group of people standing around each other&#10;&#10;Description automatically generated">
            <a:extLst>
              <a:ext uri="{FF2B5EF4-FFF2-40B4-BE49-F238E27FC236}">
                <a16:creationId xmlns:a16="http://schemas.microsoft.com/office/drawing/2014/main" id="{702FCD15-E7AD-4F29-AD8E-AFE485DD9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43" y="0"/>
            <a:ext cx="7668126" cy="569118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7D70E6A-5308-4DA1-9CA4-BF8675A2B2D0}"/>
              </a:ext>
            </a:extLst>
          </p:cNvPr>
          <p:cNvSpPr txBox="1"/>
          <p:nvPr/>
        </p:nvSpPr>
        <p:spPr>
          <a:xfrm>
            <a:off x="7593416" y="1009403"/>
            <a:ext cx="4095001" cy="646331"/>
          </a:xfrm>
          <a:prstGeom prst="rect">
            <a:avLst/>
          </a:prstGeom>
          <a:solidFill>
            <a:srgbClr val="EFF0F3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1. Which two people are 0.01m different in height?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5C34EB-7B51-45DA-82D3-93768B9C108F}"/>
              </a:ext>
            </a:extLst>
          </p:cNvPr>
          <p:cNvSpPr txBox="1"/>
          <p:nvPr/>
        </p:nvSpPr>
        <p:spPr>
          <a:xfrm>
            <a:off x="7593416" y="2099247"/>
            <a:ext cx="4095001" cy="646331"/>
          </a:xfrm>
          <a:prstGeom prst="rect">
            <a:avLst/>
          </a:prstGeom>
          <a:solidFill>
            <a:srgbClr val="EFF0F3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2. Which two people are 0.03m different in height?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8CA709-D819-4428-9B00-1D0842244265}"/>
              </a:ext>
            </a:extLst>
          </p:cNvPr>
          <p:cNvSpPr txBox="1"/>
          <p:nvPr/>
        </p:nvSpPr>
        <p:spPr>
          <a:xfrm>
            <a:off x="7593416" y="4555934"/>
            <a:ext cx="4095001" cy="646331"/>
          </a:xfrm>
          <a:prstGeom prst="rect">
            <a:avLst/>
          </a:prstGeom>
          <a:solidFill>
            <a:srgbClr val="EFF0F3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4. Which person needs to grow 0.07m to be the tallest?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EB6C7F-CC73-4275-9277-69E4E1BFB681}"/>
              </a:ext>
            </a:extLst>
          </p:cNvPr>
          <p:cNvSpPr txBox="1"/>
          <p:nvPr/>
        </p:nvSpPr>
        <p:spPr>
          <a:xfrm>
            <a:off x="7593416" y="3189091"/>
            <a:ext cx="4095001" cy="923330"/>
          </a:xfrm>
          <a:prstGeom prst="rect">
            <a:avLst/>
          </a:prstGeom>
          <a:solidFill>
            <a:srgbClr val="EFF0F3"/>
          </a:solidFill>
        </p:spPr>
        <p:txBody>
          <a:bodyPr wrap="square" rtlCol="0">
            <a:spAutoFit/>
          </a:bodyPr>
          <a:lstStyle/>
          <a:p>
            <a:r>
              <a:rPr lang="en-NZ" dirty="0"/>
              <a:t>3. Which people need to change places for all five to be in order from shortest</a:t>
            </a:r>
            <a:br>
              <a:rPr lang="en-NZ" dirty="0"/>
            </a:br>
            <a:r>
              <a:rPr lang="en-NZ" dirty="0"/>
              <a:t>to tallest?</a:t>
            </a:r>
          </a:p>
        </p:txBody>
      </p:sp>
    </p:spTree>
    <p:extLst>
      <p:ext uri="{BB962C8B-B14F-4D97-AF65-F5344CB8AC3E}">
        <p14:creationId xmlns:p14="http://schemas.microsoft.com/office/powerpoint/2010/main" val="315300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DD0BDC-1612-4636-8D28-56D80E7B4CF0}"/>
</file>

<file path=customXml/itemProps2.xml><?xml version="1.0" encoding="utf-8"?>
<ds:datastoreItem xmlns:ds="http://schemas.openxmlformats.org/officeDocument/2006/customXml" ds:itemID="{11862A7B-9778-4EFB-9273-CAD31C9103CF}"/>
</file>

<file path=customXml/itemProps3.xml><?xml version="1.0" encoding="utf-8"?>
<ds:datastoreItem xmlns:ds="http://schemas.openxmlformats.org/officeDocument/2006/customXml" ds:itemID="{E971797B-7C89-4CDD-A83B-A203868C1FC4}"/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142</Words>
  <Application>Microsoft Macintosh PowerPoint</Application>
  <PresentationFormat>Widescreen</PresentationFormat>
  <Paragraphs>60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Frank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Microsoft Office User</cp:lastModifiedBy>
  <cp:revision>27</cp:revision>
  <dcterms:created xsi:type="dcterms:W3CDTF">2019-05-02T05:05:04Z</dcterms:created>
  <dcterms:modified xsi:type="dcterms:W3CDTF">2019-06-10T22:04:28Z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