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5EAA8-E15C-ACFC-65EF-47F05ECAE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7E04FE-2C14-DF25-41C0-F89A5406B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6F8B3-59C1-DF02-BD3F-01AB8C247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75D3-A36C-47F6-A50C-951BE328E657}" type="datetimeFigureOut">
              <a:rPr lang="en-NZ" smtClean="0"/>
              <a:t>11/12/2023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95046-C7DC-3ECC-61C7-EFADE695C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0150A-698F-6666-14E3-5C00BEFEC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2EEC-A4CC-4554-9217-83223CB79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2793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88726-C723-ECC7-3367-1E0F9C2CD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0A5972-0E01-2BD9-A2C5-9FB747D3F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C4385-05B6-99AA-49C5-CD4DF32F2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75D3-A36C-47F6-A50C-951BE328E657}" type="datetimeFigureOut">
              <a:rPr lang="en-NZ" smtClean="0"/>
              <a:t>11/12/2023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276B1-742C-10EC-6B2C-677533D66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18009-EC39-23F0-ED7A-FCC629A7E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2EEC-A4CC-4554-9217-83223CB79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283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904E26-8A3F-9171-EDEA-24A6F7E67B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BC7825-C592-EAB9-C710-46B3F87DDF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3D23E-3099-071F-2C82-1B1A5A7E9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75D3-A36C-47F6-A50C-951BE328E657}" type="datetimeFigureOut">
              <a:rPr lang="en-NZ" smtClean="0"/>
              <a:t>11/12/2023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0687D-DC07-B797-4BC6-E75E43D79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968C7-6B80-CA91-8CF8-7F14A840D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2EEC-A4CC-4554-9217-83223CB79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0324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D2A3E-185B-833F-DF1E-23A60842F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9E1AD-BCBA-EA78-99B9-0A781037A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F164C-277D-9DD9-322C-1E2BFD2D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75D3-A36C-47F6-A50C-951BE328E657}" type="datetimeFigureOut">
              <a:rPr lang="en-NZ" smtClean="0"/>
              <a:t>11/12/2023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1CDCD-643D-BAA0-10F9-9C9FE47D0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2BCBD-05F3-7A58-C0B6-80DEAADA3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2EEC-A4CC-4554-9217-83223CB79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562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5BCDA-839A-2311-D801-D15493145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47E438-D1FF-2C01-5971-26F20CFEE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B29B8-8642-ECCC-72F4-683D7B232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75D3-A36C-47F6-A50C-951BE328E657}" type="datetimeFigureOut">
              <a:rPr lang="en-NZ" smtClean="0"/>
              <a:t>11/12/2023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D4462-F87F-698E-F13C-B524A05E1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6F334-E69D-0C2F-670E-01C967E55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2EEC-A4CC-4554-9217-83223CB79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9953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50B36-B031-B197-4321-BF713C709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3ACF0-29BD-ABBF-F7A4-3A1B5F510A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936FB-82EF-4CB2-B4EA-1B2D5EE41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E35E9-8258-7CC8-2DB9-34E0AE3CB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75D3-A36C-47F6-A50C-951BE328E657}" type="datetimeFigureOut">
              <a:rPr lang="en-NZ" smtClean="0"/>
              <a:t>11/12/2023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14DB9-9F0B-A9FB-6386-A11138B51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8F2741-9B45-F295-A0F0-C9D993AE2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2EEC-A4CC-4554-9217-83223CB79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8219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0BAA8-2A72-0C97-A4CB-E5656F61E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F6DCB-CEBB-2A40-ED1B-3B03C5DAF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12163-A990-C44C-E8BD-DF92E8FF5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B5A9DC-0134-00BD-8AAA-12035D6F3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7930AB-6EEC-AC64-2526-99059C332A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438B8F-9537-8516-306F-4DEC208E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75D3-A36C-47F6-A50C-951BE328E657}" type="datetimeFigureOut">
              <a:rPr lang="en-NZ" smtClean="0"/>
              <a:t>11/12/2023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15B27B-0E8F-BAB6-D864-C1094A45C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422656-7825-258F-DF5A-84F4CD1CF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2EEC-A4CC-4554-9217-83223CB79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110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B3404-E57A-1847-051B-EA0137677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69C999-D6E0-AED2-58D4-6844796BD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75D3-A36C-47F6-A50C-951BE328E657}" type="datetimeFigureOut">
              <a:rPr lang="en-NZ" smtClean="0"/>
              <a:t>11/12/2023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1532EC-BA35-91E9-5DFE-1C654DFDC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0A04D6-1EE6-E319-7F1C-F07285B61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2EEC-A4CC-4554-9217-83223CB79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75214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7516F7-608D-428B-532E-B81007507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75D3-A36C-47F6-A50C-951BE328E657}" type="datetimeFigureOut">
              <a:rPr lang="en-NZ" smtClean="0"/>
              <a:t>11/12/2023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43AEED-2275-B27E-B5C4-BB2CA0968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E96FD5-9125-01AE-E1F3-E2FCAAF2B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2EEC-A4CC-4554-9217-83223CB79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666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FDEB8-16EB-8029-19C6-88CCAFF7D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DEB64-686A-CA7C-18A7-6CEF9B4D0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256145-31FD-CFB8-0B70-57A1BC3B7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08803-3EFB-A8A1-7395-FCBBC3C42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75D3-A36C-47F6-A50C-951BE328E657}" type="datetimeFigureOut">
              <a:rPr lang="en-NZ" smtClean="0"/>
              <a:t>11/12/2023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B8CE63-FCE1-460A-E057-40E8A2C36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22D19-B912-3720-4BD0-8F9CEE9E8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2EEC-A4CC-4554-9217-83223CB79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944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92BAC-6D2B-E911-274B-34CDDF6AB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93973D-A126-9C40-42BE-A84F536DB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4B4A6-C8E8-1ED4-AC26-D0976FEEC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69DE1-58BC-A021-DC8B-B7B975EC4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75D3-A36C-47F6-A50C-951BE328E657}" type="datetimeFigureOut">
              <a:rPr lang="en-NZ" smtClean="0"/>
              <a:t>11/12/2023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8AAB1-67A2-1BED-D434-7990B8B90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0CC19-D073-1D33-364F-21B849A92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52EEC-A4CC-4554-9217-83223CB79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2363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ED392C-7577-2487-00E7-F53BC3B1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9482F-CC81-E026-BDA0-B3BBB9536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7E3D0-634E-030A-6F69-C2746AF81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975D3-A36C-47F6-A50C-951BE328E657}" type="datetimeFigureOut">
              <a:rPr lang="en-NZ" smtClean="0"/>
              <a:t>11/12/2023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39440-23F6-8194-73BC-D9A9ED6112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81CEA-E47A-3D2A-2F13-CD676822C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52EEC-A4CC-4554-9217-83223CB79D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426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g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3A48B311-ADE8-A79D-8E20-798597CCDD24}"/>
              </a:ext>
            </a:extLst>
          </p:cNvPr>
          <p:cNvGrpSpPr/>
          <p:nvPr/>
        </p:nvGrpSpPr>
        <p:grpSpPr>
          <a:xfrm>
            <a:off x="270471" y="3427327"/>
            <a:ext cx="11295038" cy="3188209"/>
            <a:chOff x="270471" y="3427327"/>
            <a:chExt cx="11295038" cy="3188209"/>
          </a:xfrm>
        </p:grpSpPr>
        <p:pic>
          <p:nvPicPr>
            <p:cNvPr id="4" name="Picture 3" descr="A carton of juice with apples and juice splashes&#10;&#10;Description automatically generated">
              <a:extLst>
                <a:ext uri="{FF2B5EF4-FFF2-40B4-BE49-F238E27FC236}">
                  <a16:creationId xmlns:a16="http://schemas.microsoft.com/office/drawing/2014/main" id="{49FC6F4B-D59D-CCF3-1443-A3DB2D62F4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clrChange>
                <a:clrFrom>
                  <a:srgbClr val="BFBFBF"/>
                </a:clrFrom>
                <a:clrTo>
                  <a:srgbClr val="BFBFB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404910" y="3427327"/>
              <a:ext cx="1160599" cy="3092874"/>
            </a:xfrm>
            <a:prstGeom prst="rect">
              <a:avLst/>
            </a:prstGeom>
          </p:spPr>
        </p:pic>
        <p:pic>
          <p:nvPicPr>
            <p:cNvPr id="5" name="Picture 4" descr="A carton of juice with apples and juice splashes&#10;&#10;Description automatically generated">
              <a:extLst>
                <a:ext uri="{FF2B5EF4-FFF2-40B4-BE49-F238E27FC236}">
                  <a16:creationId xmlns:a16="http://schemas.microsoft.com/office/drawing/2014/main" id="{3737D07A-605E-098A-777C-4909113C64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clrChange>
                <a:clrFrom>
                  <a:srgbClr val="BFBFBF"/>
                </a:clrFrom>
                <a:clrTo>
                  <a:srgbClr val="BFBFB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313523" y="3430673"/>
              <a:ext cx="1160599" cy="3092874"/>
            </a:xfrm>
            <a:prstGeom prst="rect">
              <a:avLst/>
            </a:prstGeom>
          </p:spPr>
        </p:pic>
        <p:pic>
          <p:nvPicPr>
            <p:cNvPr id="7" name="Picture 6" descr="A group of juice boxes&#10;&#10;Description automatically generated">
              <a:extLst>
                <a:ext uri="{FF2B5EF4-FFF2-40B4-BE49-F238E27FC236}">
                  <a16:creationId xmlns:a16="http://schemas.microsoft.com/office/drawing/2014/main" id="{E7611634-94C6-7349-4D53-BFD0513B60C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187038" y="3522662"/>
              <a:ext cx="1126485" cy="3092874"/>
            </a:xfrm>
            <a:prstGeom prst="rect">
              <a:avLst/>
            </a:prstGeom>
          </p:spPr>
        </p:pic>
        <p:pic>
          <p:nvPicPr>
            <p:cNvPr id="8" name="Picture 7" descr="A group of juice boxes&#10;&#10;Description automatically generated">
              <a:extLst>
                <a:ext uri="{FF2B5EF4-FFF2-40B4-BE49-F238E27FC236}">
                  <a16:creationId xmlns:a16="http://schemas.microsoft.com/office/drawing/2014/main" id="{4B1C1FF3-59A6-C01D-54A5-594B5F81AB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927292" y="3522662"/>
              <a:ext cx="1126485" cy="3092874"/>
            </a:xfrm>
            <a:prstGeom prst="rect">
              <a:avLst/>
            </a:prstGeom>
          </p:spPr>
        </p:pic>
        <p:pic>
          <p:nvPicPr>
            <p:cNvPr id="9" name="Picture 8" descr="A group of juice boxes&#10;&#10;Description automatically generated">
              <a:extLst>
                <a:ext uri="{FF2B5EF4-FFF2-40B4-BE49-F238E27FC236}">
                  <a16:creationId xmlns:a16="http://schemas.microsoft.com/office/drawing/2014/main" id="{AFBA2A3E-9D92-BCF7-B11A-87714FAF24B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060553" y="3522662"/>
              <a:ext cx="1126485" cy="3092874"/>
            </a:xfrm>
            <a:prstGeom prst="rect">
              <a:avLst/>
            </a:prstGeom>
          </p:spPr>
        </p:pic>
        <p:pic>
          <p:nvPicPr>
            <p:cNvPr id="10" name="Picture 9" descr="A group of juice boxes&#10;&#10;Description automatically generated">
              <a:extLst>
                <a:ext uri="{FF2B5EF4-FFF2-40B4-BE49-F238E27FC236}">
                  <a16:creationId xmlns:a16="http://schemas.microsoft.com/office/drawing/2014/main" id="{95EEE822-2019-CD51-84D2-5935BEDF45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773469" y="3522662"/>
              <a:ext cx="1126485" cy="3092874"/>
            </a:xfrm>
            <a:prstGeom prst="rect">
              <a:avLst/>
            </a:prstGeom>
          </p:spPr>
        </p:pic>
        <p:pic>
          <p:nvPicPr>
            <p:cNvPr id="11" name="Picture 10" descr="A group of juice boxes&#10;&#10;Description automatically generated">
              <a:extLst>
                <a:ext uri="{FF2B5EF4-FFF2-40B4-BE49-F238E27FC236}">
                  <a16:creationId xmlns:a16="http://schemas.microsoft.com/office/drawing/2014/main" id="{85415B81-06FF-D7A6-8E6A-B382953D42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646138" y="3522662"/>
              <a:ext cx="1126485" cy="3092874"/>
            </a:xfrm>
            <a:prstGeom prst="rect">
              <a:avLst/>
            </a:prstGeom>
          </p:spPr>
        </p:pic>
        <p:pic>
          <p:nvPicPr>
            <p:cNvPr id="12" name="Picture 11" descr="A group of juice boxes&#10;&#10;Description automatically generated">
              <a:extLst>
                <a:ext uri="{FF2B5EF4-FFF2-40B4-BE49-F238E27FC236}">
                  <a16:creationId xmlns:a16="http://schemas.microsoft.com/office/drawing/2014/main" id="{065263BC-DA7B-3E23-2B14-4D8EFD267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554751" y="3522662"/>
              <a:ext cx="1126485" cy="3092874"/>
            </a:xfrm>
            <a:prstGeom prst="rect">
              <a:avLst/>
            </a:prstGeom>
          </p:spPr>
        </p:pic>
        <p:pic>
          <p:nvPicPr>
            <p:cNvPr id="13" name="Picture 12" descr="A group of juice boxes&#10;&#10;Description automatically generated">
              <a:extLst>
                <a:ext uri="{FF2B5EF4-FFF2-40B4-BE49-F238E27FC236}">
                  <a16:creationId xmlns:a16="http://schemas.microsoft.com/office/drawing/2014/main" id="{5363C6A4-5267-8B7A-558D-D1464029CA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394152" y="3522662"/>
              <a:ext cx="1126485" cy="3092874"/>
            </a:xfrm>
            <a:prstGeom prst="rect">
              <a:avLst/>
            </a:prstGeom>
          </p:spPr>
        </p:pic>
        <p:pic>
          <p:nvPicPr>
            <p:cNvPr id="14" name="Picture 13" descr="A group of juice boxes&#10;&#10;Description automatically generated">
              <a:extLst>
                <a:ext uri="{FF2B5EF4-FFF2-40B4-BE49-F238E27FC236}">
                  <a16:creationId xmlns:a16="http://schemas.microsoft.com/office/drawing/2014/main" id="{A8284CCB-EA25-5286-7215-A34DF43595B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70471" y="3522662"/>
              <a:ext cx="1126485" cy="3092874"/>
            </a:xfrm>
            <a:prstGeom prst="rect">
              <a:avLst/>
            </a:prstGeom>
          </p:spPr>
        </p:pic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D239502A-70A2-8553-A6C1-709ADBECE8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28025" y="171319"/>
            <a:ext cx="4491354" cy="335676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170E3C-F2F7-205C-BCAA-61762C897A85}"/>
              </a:ext>
            </a:extLst>
          </p:cNvPr>
          <p:cNvSpPr txBox="1"/>
          <p:nvPr/>
        </p:nvSpPr>
        <p:spPr>
          <a:xfrm>
            <a:off x="3302289" y="952358"/>
            <a:ext cx="60797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     Sour Puss</a:t>
            </a:r>
          </a:p>
          <a:p>
            <a:endParaRPr lang="en-NZ" dirty="0"/>
          </a:p>
          <a:p>
            <a:r>
              <a:rPr lang="en-NZ" dirty="0"/>
              <a:t>5 parts orange juice</a:t>
            </a:r>
          </a:p>
          <a:p>
            <a:r>
              <a:rPr lang="en-NZ" dirty="0"/>
              <a:t>3 parts lime juice</a:t>
            </a:r>
          </a:p>
          <a:p>
            <a:r>
              <a:rPr lang="en-NZ" dirty="0"/>
              <a:t>2 parts apple juice</a:t>
            </a:r>
          </a:p>
          <a:p>
            <a:r>
              <a:rPr lang="en-NZ" dirty="0"/>
              <a:t>Makes 1 L</a:t>
            </a:r>
          </a:p>
        </p:txBody>
      </p:sp>
    </p:spTree>
    <p:extLst>
      <p:ext uri="{BB962C8B-B14F-4D97-AF65-F5344CB8AC3E}">
        <p14:creationId xmlns:p14="http://schemas.microsoft.com/office/powerpoint/2010/main" val="215938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BC4E797-00DE-1904-F733-422DD0F7D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6928" y="857193"/>
            <a:ext cx="5273959" cy="394167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F45640-4AE1-C511-E232-2B095C92B9B0}"/>
              </a:ext>
            </a:extLst>
          </p:cNvPr>
          <p:cNvSpPr txBox="1"/>
          <p:nvPr/>
        </p:nvSpPr>
        <p:spPr>
          <a:xfrm>
            <a:off x="466928" y="107004"/>
            <a:ext cx="10749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How much of each fruit juice is needed?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0C17FC-5D2B-F022-C509-99D72788C7BE}"/>
              </a:ext>
            </a:extLst>
          </p:cNvPr>
          <p:cNvSpPr txBox="1"/>
          <p:nvPr/>
        </p:nvSpPr>
        <p:spPr>
          <a:xfrm>
            <a:off x="893735" y="1509216"/>
            <a:ext cx="36057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     Bitter-Sweet</a:t>
            </a:r>
          </a:p>
          <a:p>
            <a:endParaRPr lang="en-NZ" dirty="0"/>
          </a:p>
          <a:p>
            <a:r>
              <a:rPr lang="en-NZ" dirty="0"/>
              <a:t>Mix grapefruit juice, </a:t>
            </a:r>
            <a:br>
              <a:rPr lang="en-NZ" dirty="0"/>
            </a:br>
            <a:r>
              <a:rPr lang="en-NZ" dirty="0"/>
              <a:t>orange juice and </a:t>
            </a:r>
            <a:br>
              <a:rPr lang="en-NZ" dirty="0"/>
            </a:br>
            <a:r>
              <a:rPr lang="en-NZ" dirty="0"/>
              <a:t>pear juice in a ratio </a:t>
            </a:r>
            <a:br>
              <a:rPr lang="en-NZ" dirty="0"/>
            </a:br>
            <a:r>
              <a:rPr lang="en-NZ" dirty="0"/>
              <a:t>of 2:1:3.</a:t>
            </a:r>
          </a:p>
          <a:p>
            <a:endParaRPr lang="en-NZ" dirty="0"/>
          </a:p>
          <a:p>
            <a:r>
              <a:rPr lang="en-NZ" dirty="0"/>
              <a:t>Makes 900 </a:t>
            </a:r>
            <a:r>
              <a:rPr lang="en-NZ" dirty="0" err="1"/>
              <a:t>mL.</a:t>
            </a:r>
            <a:endParaRPr lang="en-NZ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3904845-19DE-3D51-B8B3-37B2460B2E95}"/>
              </a:ext>
            </a:extLst>
          </p:cNvPr>
          <p:cNvGrpSpPr/>
          <p:nvPr/>
        </p:nvGrpSpPr>
        <p:grpSpPr>
          <a:xfrm>
            <a:off x="7038881" y="64930"/>
            <a:ext cx="5063890" cy="6635843"/>
            <a:chOff x="6390233" y="-785074"/>
            <a:chExt cx="5712539" cy="7485847"/>
          </a:xfrm>
        </p:grpSpPr>
        <p:pic>
          <p:nvPicPr>
            <p:cNvPr id="4" name="Picture 3" descr="A group of cartons of juice&#10;&#10;Description automatically generated">
              <a:extLst>
                <a:ext uri="{FF2B5EF4-FFF2-40B4-BE49-F238E27FC236}">
                  <a16:creationId xmlns:a16="http://schemas.microsoft.com/office/drawing/2014/main" id="{DECE8544-6E72-4A97-E0B9-7E88F68786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255911" y="3116611"/>
              <a:ext cx="1372668" cy="3497485"/>
            </a:xfrm>
            <a:prstGeom prst="rect">
              <a:avLst/>
            </a:prstGeom>
          </p:spPr>
        </p:pic>
        <p:pic>
          <p:nvPicPr>
            <p:cNvPr id="5" name="Picture 4" descr="A group of juice boxes&#10;&#10;Description automatically generated">
              <a:extLst>
                <a:ext uri="{FF2B5EF4-FFF2-40B4-BE49-F238E27FC236}">
                  <a16:creationId xmlns:a16="http://schemas.microsoft.com/office/drawing/2014/main" id="{FEBFA3D2-FACC-3D41-E498-11C02AC23D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90233" y="3159061"/>
              <a:ext cx="1289960" cy="3541712"/>
            </a:xfrm>
            <a:prstGeom prst="rect">
              <a:avLst/>
            </a:prstGeom>
          </p:spPr>
        </p:pic>
        <p:pic>
          <p:nvPicPr>
            <p:cNvPr id="7" name="Picture 6" descr="A group of juice boxes&#10;&#10;Description automatically generated">
              <a:extLst>
                <a:ext uri="{FF2B5EF4-FFF2-40B4-BE49-F238E27FC236}">
                  <a16:creationId xmlns:a16="http://schemas.microsoft.com/office/drawing/2014/main" id="{89838ECE-8017-A08F-82D8-5531AB0BC7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10126" y="-766210"/>
              <a:ext cx="1227405" cy="3393933"/>
            </a:xfrm>
            <a:prstGeom prst="rect">
              <a:avLst/>
            </a:prstGeom>
          </p:spPr>
        </p:pic>
        <p:pic>
          <p:nvPicPr>
            <p:cNvPr id="9" name="Picture 8" descr="A group of juice boxes&#10;&#10;Description automatically generated">
              <a:extLst>
                <a:ext uri="{FF2B5EF4-FFF2-40B4-BE49-F238E27FC236}">
                  <a16:creationId xmlns:a16="http://schemas.microsoft.com/office/drawing/2014/main" id="{AF1785B2-A6FF-9D59-882A-D23FF8905FD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940381" y="-785074"/>
              <a:ext cx="1227405" cy="3393933"/>
            </a:xfrm>
            <a:prstGeom prst="rect">
              <a:avLst/>
            </a:prstGeom>
          </p:spPr>
        </p:pic>
        <p:pic>
          <p:nvPicPr>
            <p:cNvPr id="10" name="Picture 9" descr="A group of cartons of juice&#10;&#10;Description automatically generated">
              <a:extLst>
                <a:ext uri="{FF2B5EF4-FFF2-40B4-BE49-F238E27FC236}">
                  <a16:creationId xmlns:a16="http://schemas.microsoft.com/office/drawing/2014/main" id="{B853FB16-4044-482B-A2CB-513748F6485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781718" y="3116611"/>
              <a:ext cx="1372668" cy="3497485"/>
            </a:xfrm>
            <a:prstGeom prst="rect">
              <a:avLst/>
            </a:prstGeom>
          </p:spPr>
        </p:pic>
        <p:pic>
          <p:nvPicPr>
            <p:cNvPr id="11" name="Picture 10" descr="A group of cartons of juice&#10;&#10;Description automatically generated">
              <a:extLst>
                <a:ext uri="{FF2B5EF4-FFF2-40B4-BE49-F238E27FC236}">
                  <a16:creationId xmlns:a16="http://schemas.microsoft.com/office/drawing/2014/main" id="{91F60B92-5AF2-4679-39F3-FCBD87F03A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730104" y="3116610"/>
              <a:ext cx="1372668" cy="34974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3931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FFD46730-013C-E95A-E44A-8EFDFD5BD34C}"/>
              </a:ext>
            </a:extLst>
          </p:cNvPr>
          <p:cNvGrpSpPr/>
          <p:nvPr/>
        </p:nvGrpSpPr>
        <p:grpSpPr>
          <a:xfrm>
            <a:off x="7225553" y="196443"/>
            <a:ext cx="3587968" cy="6465113"/>
            <a:chOff x="4283373" y="-3425959"/>
            <a:chExt cx="5402541" cy="1081845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455D3FB-C3B4-D668-4FCB-1D12AD227DB0}"/>
                </a:ext>
              </a:extLst>
            </p:cNvPr>
            <p:cNvGrpSpPr/>
            <p:nvPr/>
          </p:nvGrpSpPr>
          <p:grpSpPr>
            <a:xfrm>
              <a:off x="5596060" y="-3425959"/>
              <a:ext cx="4089854" cy="10814326"/>
              <a:chOff x="3610457" y="-5911605"/>
              <a:chExt cx="5103899" cy="13495648"/>
            </a:xfrm>
          </p:grpSpPr>
          <p:pic>
            <p:nvPicPr>
              <p:cNvPr id="4" name="Picture 3" descr="A carton of juice with peaches&#10;&#10;Description automatically generated">
                <a:extLst>
                  <a:ext uri="{FF2B5EF4-FFF2-40B4-BE49-F238E27FC236}">
                    <a16:creationId xmlns:a16="http://schemas.microsoft.com/office/drawing/2014/main" id="{3E4ABB56-6478-6F7D-3B94-F3281D5580A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691535" y="-5911605"/>
                <a:ext cx="1742348" cy="4492590"/>
              </a:xfrm>
              <a:prstGeom prst="rect">
                <a:avLst/>
              </a:prstGeom>
            </p:spPr>
          </p:pic>
          <p:pic>
            <p:nvPicPr>
              <p:cNvPr id="5" name="Picture 4" descr="A carton of juice with peaches&#10;&#10;Description automatically generated">
                <a:extLst>
                  <a:ext uri="{FF2B5EF4-FFF2-40B4-BE49-F238E27FC236}">
                    <a16:creationId xmlns:a16="http://schemas.microsoft.com/office/drawing/2014/main" id="{D3C3646A-5767-1E06-B0CC-0D340AE8F6B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5115653" y="-5911605"/>
                <a:ext cx="1742348" cy="4492589"/>
              </a:xfrm>
              <a:prstGeom prst="rect">
                <a:avLst/>
              </a:prstGeom>
            </p:spPr>
          </p:pic>
          <p:pic>
            <p:nvPicPr>
              <p:cNvPr id="7" name="Picture 6" descr="A group of juice boxes&#10;&#10;Description automatically generated">
                <a:extLst>
                  <a:ext uri="{FF2B5EF4-FFF2-40B4-BE49-F238E27FC236}">
                    <a16:creationId xmlns:a16="http://schemas.microsoft.com/office/drawing/2014/main" id="{6BCE79EA-CC00-9836-CA99-A45F6CAE6C9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888036" y="-1419015"/>
                <a:ext cx="1826320" cy="4492590"/>
              </a:xfrm>
              <a:prstGeom prst="rect">
                <a:avLst/>
              </a:prstGeom>
            </p:spPr>
          </p:pic>
          <p:pic>
            <p:nvPicPr>
              <p:cNvPr id="8" name="Picture 7" descr="A group of juice boxes&#10;&#10;Description automatically generated">
                <a:extLst>
                  <a:ext uri="{FF2B5EF4-FFF2-40B4-BE49-F238E27FC236}">
                    <a16:creationId xmlns:a16="http://schemas.microsoft.com/office/drawing/2014/main" id="{20424487-ACE1-98DC-7CD8-5A303F396E0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5261829" y="-1395985"/>
                <a:ext cx="1826320" cy="4492590"/>
              </a:xfrm>
              <a:prstGeom prst="rect">
                <a:avLst/>
              </a:prstGeom>
            </p:spPr>
          </p:pic>
          <p:pic>
            <p:nvPicPr>
              <p:cNvPr id="9" name="Picture 8" descr="A group of juice boxes&#10;&#10;Description automatically generated">
                <a:extLst>
                  <a:ext uri="{FF2B5EF4-FFF2-40B4-BE49-F238E27FC236}">
                    <a16:creationId xmlns:a16="http://schemas.microsoft.com/office/drawing/2014/main" id="{7AE6E624-6225-B0EB-D46B-D66B9413B64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3610457" y="-1362947"/>
                <a:ext cx="1826320" cy="4492590"/>
              </a:xfrm>
              <a:prstGeom prst="rect">
                <a:avLst/>
              </a:prstGeom>
            </p:spPr>
          </p:pic>
          <p:pic>
            <p:nvPicPr>
              <p:cNvPr id="10" name="Picture 9" descr="A group of cartons of juice&#10;&#10;Description automatically generated">
                <a:extLst>
                  <a:ext uri="{FF2B5EF4-FFF2-40B4-BE49-F238E27FC236}">
                    <a16:creationId xmlns:a16="http://schemas.microsoft.com/office/drawing/2014/main" id="{BEA7DF39-EA03-9B7F-6283-38EA928B8D2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903591" y="3068423"/>
                <a:ext cx="1670020" cy="4492590"/>
              </a:xfrm>
              <a:prstGeom prst="rect">
                <a:avLst/>
              </a:prstGeom>
            </p:spPr>
          </p:pic>
          <p:pic>
            <p:nvPicPr>
              <p:cNvPr id="11" name="Picture 10" descr="A group of cartons of juice&#10;&#10;Description automatically generated">
                <a:extLst>
                  <a:ext uri="{FF2B5EF4-FFF2-40B4-BE49-F238E27FC236}">
                    <a16:creationId xmlns:a16="http://schemas.microsoft.com/office/drawing/2014/main" id="{606DE813-7857-B141-2D1E-906203A4706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5265434" y="3091454"/>
                <a:ext cx="1670020" cy="4492589"/>
              </a:xfrm>
              <a:prstGeom prst="rect">
                <a:avLst/>
              </a:prstGeom>
            </p:spPr>
          </p:pic>
        </p:grpSp>
        <p:pic>
          <p:nvPicPr>
            <p:cNvPr id="13" name="Picture 12" descr="A group of cartons of juice&#10;&#10;Description automatically generated">
              <a:extLst>
                <a:ext uri="{FF2B5EF4-FFF2-40B4-BE49-F238E27FC236}">
                  <a16:creationId xmlns:a16="http://schemas.microsoft.com/office/drawing/2014/main" id="{D699955D-915D-404A-5682-888372EB7D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596059" y="3774040"/>
              <a:ext cx="1338220" cy="3600000"/>
            </a:xfrm>
            <a:prstGeom prst="rect">
              <a:avLst/>
            </a:prstGeom>
          </p:spPr>
        </p:pic>
        <p:pic>
          <p:nvPicPr>
            <p:cNvPr id="14" name="Picture 13" descr="A group of cartons of juice&#10;&#10;Description automatically generated">
              <a:extLst>
                <a:ext uri="{FF2B5EF4-FFF2-40B4-BE49-F238E27FC236}">
                  <a16:creationId xmlns:a16="http://schemas.microsoft.com/office/drawing/2014/main" id="{BA66A2E5-0EB3-A0A9-901C-5CE3E6B610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283373" y="3792495"/>
              <a:ext cx="1338220" cy="3600000"/>
            </a:xfrm>
            <a:prstGeom prst="rect">
              <a:avLst/>
            </a:prstGeom>
          </p:spPr>
        </p:pic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93159095-CF0C-13E3-AA4B-03272CEB11F3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9073" y="860039"/>
            <a:ext cx="5273959" cy="394167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F45640-4AE1-C511-E232-2B095C92B9B0}"/>
              </a:ext>
            </a:extLst>
          </p:cNvPr>
          <p:cNvSpPr txBox="1"/>
          <p:nvPr/>
        </p:nvSpPr>
        <p:spPr>
          <a:xfrm>
            <a:off x="466928" y="107004"/>
            <a:ext cx="10749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How much of each fruit juice is needed?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0C17FC-5D2B-F022-C509-99D72788C7BE}"/>
              </a:ext>
            </a:extLst>
          </p:cNvPr>
          <p:cNvSpPr txBox="1"/>
          <p:nvPr/>
        </p:nvSpPr>
        <p:spPr>
          <a:xfrm>
            <a:off x="1067743" y="1596712"/>
            <a:ext cx="60797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     Kiwi Cure</a:t>
            </a:r>
          </a:p>
          <a:p>
            <a:endParaRPr lang="en-NZ" dirty="0"/>
          </a:p>
          <a:p>
            <a:r>
              <a:rPr lang="en-NZ" dirty="0"/>
              <a:t>Mix kiwifruit juice, </a:t>
            </a:r>
            <a:br>
              <a:rPr lang="en-NZ" dirty="0"/>
            </a:br>
            <a:r>
              <a:rPr lang="en-NZ" dirty="0"/>
              <a:t>lime juice </a:t>
            </a:r>
          </a:p>
          <a:p>
            <a:r>
              <a:rPr lang="en-NZ" dirty="0"/>
              <a:t>and peach juice </a:t>
            </a:r>
          </a:p>
          <a:p>
            <a:r>
              <a:rPr lang="en-NZ" dirty="0"/>
              <a:t>in a ratio of 4:3:2.</a:t>
            </a:r>
          </a:p>
          <a:p>
            <a:endParaRPr lang="en-NZ" dirty="0"/>
          </a:p>
          <a:p>
            <a:r>
              <a:rPr lang="en-NZ" dirty="0"/>
              <a:t>Makes 1.8 L.</a:t>
            </a:r>
          </a:p>
        </p:txBody>
      </p:sp>
    </p:spTree>
    <p:extLst>
      <p:ext uri="{BB962C8B-B14F-4D97-AF65-F5344CB8AC3E}">
        <p14:creationId xmlns:p14="http://schemas.microsoft.com/office/powerpoint/2010/main" val="2185051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erson holding a shaker in a bar&#10;&#10;Description automatically generated">
            <a:extLst>
              <a:ext uri="{FF2B5EF4-FFF2-40B4-BE49-F238E27FC236}">
                <a16:creationId xmlns:a16="http://schemas.microsoft.com/office/drawing/2014/main" id="{4DDE473E-99CD-B217-2B57-17160750334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BCB9B2-9BB7-DB83-A3BD-E4124DBB1A20}"/>
              </a:ext>
            </a:extLst>
          </p:cNvPr>
          <p:cNvSpPr txBox="1"/>
          <p:nvPr/>
        </p:nvSpPr>
        <p:spPr>
          <a:xfrm>
            <a:off x="8259197" y="1557619"/>
            <a:ext cx="3822189" cy="3742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effectLst/>
              </a:rPr>
              <a:t>The bartender mixes 100 mL of lime juice with 400 mL of apple juice and 200 mL of grape juice.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How much mix does he make?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What percentage of the mix is each juice, lime, apple and grape?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What is the mocktail called?</a:t>
            </a:r>
          </a:p>
        </p:txBody>
      </p:sp>
    </p:spTree>
    <p:extLst>
      <p:ext uri="{BB962C8B-B14F-4D97-AF65-F5344CB8AC3E}">
        <p14:creationId xmlns:p14="http://schemas.microsoft.com/office/powerpoint/2010/main" val="3288583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0C556DE-B087-7EF8-DC76-A5165913C095}"/>
              </a:ext>
            </a:extLst>
          </p:cNvPr>
          <p:cNvSpPr txBox="1"/>
          <p:nvPr/>
        </p:nvSpPr>
        <p:spPr>
          <a:xfrm>
            <a:off x="457200" y="5838749"/>
            <a:ext cx="11147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kern="0" dirty="0">
                <a:effectLst/>
                <a:ea typeface="Times New Roman" panose="02020603050405020304" pitchFamily="18" charset="0"/>
              </a:rPr>
              <a:t>You need to mix 2 litres of orange juice using a ratio of concentrate to water of 1:4.</a:t>
            </a:r>
          </a:p>
          <a:p>
            <a:r>
              <a:rPr lang="en-NZ" sz="2400" kern="0" dirty="0"/>
              <a:t>How much concentrate and water do you put in the bowl?</a:t>
            </a:r>
            <a:endParaRPr lang="en-NZ" sz="2400" dirty="0"/>
          </a:p>
        </p:txBody>
      </p:sp>
      <p:pic>
        <p:nvPicPr>
          <p:cNvPr id="3" name="Picture 2" descr="A bowl of fruit in a bowl&#10;&#10;Description automatically generated">
            <a:extLst>
              <a:ext uri="{FF2B5EF4-FFF2-40B4-BE49-F238E27FC236}">
                <a16:creationId xmlns:a16="http://schemas.microsoft.com/office/drawing/2014/main" id="{BB7C0B13-AE16-1FE7-3146-F218D604731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66149" y="750774"/>
            <a:ext cx="8290406" cy="470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10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9F6D46-A2D7-2975-0CEC-F1719B9AC890}"/>
              </a:ext>
            </a:extLst>
          </p:cNvPr>
          <p:cNvGrpSpPr/>
          <p:nvPr/>
        </p:nvGrpSpPr>
        <p:grpSpPr>
          <a:xfrm>
            <a:off x="3830205" y="1122765"/>
            <a:ext cx="4176594" cy="4612470"/>
            <a:chOff x="375890" y="2687072"/>
            <a:chExt cx="1669312" cy="217967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2B01332-4DB9-2FF1-F51F-E50CD77BEEF6}"/>
                </a:ext>
              </a:extLst>
            </p:cNvPr>
            <p:cNvSpPr/>
            <p:nvPr/>
          </p:nvSpPr>
          <p:spPr>
            <a:xfrm>
              <a:off x="375890" y="4430812"/>
              <a:ext cx="1669312" cy="435935"/>
            </a:xfrm>
            <a:prstGeom prst="rect">
              <a:avLst/>
            </a:prstGeom>
            <a:solidFill>
              <a:srgbClr val="FFC000"/>
            </a:solidFill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119B0F6-B38F-A020-2301-94C194C8213B}"/>
                </a:ext>
              </a:extLst>
            </p:cNvPr>
            <p:cNvSpPr/>
            <p:nvPr/>
          </p:nvSpPr>
          <p:spPr>
            <a:xfrm>
              <a:off x="375890" y="3994877"/>
              <a:ext cx="1669312" cy="435935"/>
            </a:xfrm>
            <a:prstGeom prst="rect">
              <a:avLst/>
            </a:prstGeom>
            <a:solidFill>
              <a:srgbClr val="00B0F0"/>
            </a:solidFill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2D64EDB-D461-1A71-E64E-B0A1886265BF}"/>
                </a:ext>
              </a:extLst>
            </p:cNvPr>
            <p:cNvSpPr/>
            <p:nvPr/>
          </p:nvSpPr>
          <p:spPr>
            <a:xfrm>
              <a:off x="375890" y="3558942"/>
              <a:ext cx="1669312" cy="435935"/>
            </a:xfrm>
            <a:prstGeom prst="rect">
              <a:avLst/>
            </a:prstGeom>
            <a:solidFill>
              <a:srgbClr val="00B0F0"/>
            </a:solidFill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ED5EB9-B6B1-4F2B-0C70-11F3CB70E18A}"/>
                </a:ext>
              </a:extLst>
            </p:cNvPr>
            <p:cNvSpPr/>
            <p:nvPr/>
          </p:nvSpPr>
          <p:spPr>
            <a:xfrm>
              <a:off x="375890" y="3123007"/>
              <a:ext cx="1669312" cy="435935"/>
            </a:xfrm>
            <a:prstGeom prst="rect">
              <a:avLst/>
            </a:prstGeom>
            <a:solidFill>
              <a:srgbClr val="00B0F0"/>
            </a:solidFill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14BA4A-2BEA-4985-7E49-1A2B20B8F902}"/>
                </a:ext>
              </a:extLst>
            </p:cNvPr>
            <p:cNvSpPr/>
            <p:nvPr/>
          </p:nvSpPr>
          <p:spPr>
            <a:xfrm>
              <a:off x="375890" y="2687072"/>
              <a:ext cx="1669312" cy="435935"/>
            </a:xfrm>
            <a:prstGeom prst="rect">
              <a:avLst/>
            </a:prstGeom>
            <a:solidFill>
              <a:srgbClr val="00B0F0"/>
            </a:solidFill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B63CC6B-F90D-A8CA-28BC-8278E4DB17BF}"/>
              </a:ext>
            </a:extLst>
          </p:cNvPr>
          <p:cNvGrpSpPr/>
          <p:nvPr/>
        </p:nvGrpSpPr>
        <p:grpSpPr>
          <a:xfrm>
            <a:off x="8180961" y="5473625"/>
            <a:ext cx="3073004" cy="523220"/>
            <a:chOff x="8180961" y="5473625"/>
            <a:chExt cx="3073004" cy="52322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E73EA3F-FFE8-AC21-C8E6-6C992FFB6DC1}"/>
                </a:ext>
              </a:extLst>
            </p:cNvPr>
            <p:cNvCxnSpPr/>
            <p:nvPr/>
          </p:nvCxnSpPr>
          <p:spPr>
            <a:xfrm>
              <a:off x="8180961" y="5735235"/>
              <a:ext cx="144942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04542A6-C88D-6A75-A7A7-9408098B2D7C}"/>
                </a:ext>
              </a:extLst>
            </p:cNvPr>
            <p:cNvSpPr txBox="1"/>
            <p:nvPr/>
          </p:nvSpPr>
          <p:spPr>
            <a:xfrm>
              <a:off x="9804544" y="5473625"/>
              <a:ext cx="14494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NZ" sz="2800" dirty="0"/>
                <a:t>0 mL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E465F85-4DA9-A25E-214D-A36798CB30D7}"/>
              </a:ext>
            </a:extLst>
          </p:cNvPr>
          <p:cNvGrpSpPr/>
          <p:nvPr/>
        </p:nvGrpSpPr>
        <p:grpSpPr>
          <a:xfrm>
            <a:off x="8180962" y="861155"/>
            <a:ext cx="3258766" cy="523220"/>
            <a:chOff x="8180962" y="861155"/>
            <a:chExt cx="3258766" cy="52322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0FEF2DE-F2E2-CBD0-5ACD-C0283B8058C7}"/>
                </a:ext>
              </a:extLst>
            </p:cNvPr>
            <p:cNvCxnSpPr/>
            <p:nvPr/>
          </p:nvCxnSpPr>
          <p:spPr>
            <a:xfrm>
              <a:off x="8180962" y="1122765"/>
              <a:ext cx="144942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67D85CD-A7A1-EC34-2636-16BBA9ACA1AF}"/>
                </a:ext>
              </a:extLst>
            </p:cNvPr>
            <p:cNvSpPr txBox="1"/>
            <p:nvPr/>
          </p:nvSpPr>
          <p:spPr>
            <a:xfrm>
              <a:off x="9733208" y="861155"/>
              <a:ext cx="1706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NZ" sz="2800" dirty="0"/>
                <a:t>2 000 mL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B031C2A-901C-1D32-321D-87436973F0CD}"/>
              </a:ext>
            </a:extLst>
          </p:cNvPr>
          <p:cNvGrpSpPr/>
          <p:nvPr/>
        </p:nvGrpSpPr>
        <p:grpSpPr>
          <a:xfrm>
            <a:off x="8180961" y="4551131"/>
            <a:ext cx="3073004" cy="523220"/>
            <a:chOff x="8180961" y="5473625"/>
            <a:chExt cx="3073004" cy="52322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7800506-0FD1-E66D-4795-36C40DA16E9D}"/>
                </a:ext>
              </a:extLst>
            </p:cNvPr>
            <p:cNvCxnSpPr/>
            <p:nvPr/>
          </p:nvCxnSpPr>
          <p:spPr>
            <a:xfrm>
              <a:off x="8180961" y="5735235"/>
              <a:ext cx="144942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918AFFE-3472-4654-E382-DF10B5C2FCEB}"/>
                </a:ext>
              </a:extLst>
            </p:cNvPr>
            <p:cNvSpPr txBox="1"/>
            <p:nvPr/>
          </p:nvSpPr>
          <p:spPr>
            <a:xfrm>
              <a:off x="9804544" y="5473625"/>
              <a:ext cx="14494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NZ" sz="2800" dirty="0"/>
                <a:t>400 mL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641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AA1245C-AF68-601C-D2F9-6DC0B37099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642" y="713417"/>
            <a:ext cx="5466944" cy="408590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170E3C-F2F7-205C-BCAA-61762C897A85}"/>
              </a:ext>
            </a:extLst>
          </p:cNvPr>
          <p:cNvSpPr txBox="1"/>
          <p:nvPr/>
        </p:nvSpPr>
        <p:spPr>
          <a:xfrm>
            <a:off x="783360" y="1740708"/>
            <a:ext cx="60797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     Red Devil</a:t>
            </a:r>
          </a:p>
          <a:p>
            <a:endParaRPr lang="en-NZ" dirty="0"/>
          </a:p>
          <a:p>
            <a:r>
              <a:rPr lang="en-NZ" dirty="0"/>
              <a:t>3 parts cherry juice</a:t>
            </a:r>
          </a:p>
          <a:p>
            <a:r>
              <a:rPr lang="en-NZ" dirty="0"/>
              <a:t>2 parts apple juice</a:t>
            </a:r>
          </a:p>
          <a:p>
            <a:endParaRPr lang="en-NZ" dirty="0"/>
          </a:p>
          <a:p>
            <a:r>
              <a:rPr lang="en-NZ" dirty="0"/>
              <a:t>Makes 600 mL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938583-6D59-1CD3-EC5D-73A9D8504A5A}"/>
              </a:ext>
            </a:extLst>
          </p:cNvPr>
          <p:cNvSpPr txBox="1"/>
          <p:nvPr/>
        </p:nvSpPr>
        <p:spPr>
          <a:xfrm>
            <a:off x="214009" y="0"/>
            <a:ext cx="10749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How much of each fruit juice is needed?</a:t>
            </a:r>
          </a:p>
        </p:txBody>
      </p:sp>
      <p:pic>
        <p:nvPicPr>
          <p:cNvPr id="7" name="Picture 6" descr="A group of cartons of juice&#10;&#10;Description automatically generated">
            <a:extLst>
              <a:ext uri="{FF2B5EF4-FFF2-40B4-BE49-F238E27FC236}">
                <a16:creationId xmlns:a16="http://schemas.microsoft.com/office/drawing/2014/main" id="{3B1291D0-0D9A-EB10-805E-BCAEA0132DF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07938" y="256789"/>
            <a:ext cx="1138047" cy="3092874"/>
          </a:xfrm>
          <a:prstGeom prst="rect">
            <a:avLst/>
          </a:prstGeom>
        </p:spPr>
      </p:pic>
      <p:pic>
        <p:nvPicPr>
          <p:cNvPr id="8" name="Picture 7" descr="A carton of juice with apples and juice splashes&#10;&#10;Description automatically generated">
            <a:extLst>
              <a:ext uri="{FF2B5EF4-FFF2-40B4-BE49-F238E27FC236}">
                <a16:creationId xmlns:a16="http://schemas.microsoft.com/office/drawing/2014/main" id="{A1970E1A-10E8-5D88-4CFA-4BDF0DAAF6F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clrChange>
              <a:clrFrom>
                <a:srgbClr val="BFBFBF"/>
              </a:clrFrom>
              <a:clrTo>
                <a:srgbClr val="BFBFB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33824" y="3349663"/>
            <a:ext cx="1160599" cy="3092874"/>
          </a:xfrm>
          <a:prstGeom prst="rect">
            <a:avLst/>
          </a:prstGeom>
        </p:spPr>
      </p:pic>
      <p:pic>
        <p:nvPicPr>
          <p:cNvPr id="9" name="Picture 8" descr="A group of cartons of juice&#10;&#10;Description automatically generated">
            <a:extLst>
              <a:ext uri="{FF2B5EF4-FFF2-40B4-BE49-F238E27FC236}">
                <a16:creationId xmlns:a16="http://schemas.microsoft.com/office/drawing/2014/main" id="{6BB174DD-ABE6-044B-FAD3-5B47E27B694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82261" y="290887"/>
            <a:ext cx="1138047" cy="3092874"/>
          </a:xfrm>
          <a:prstGeom prst="rect">
            <a:avLst/>
          </a:prstGeom>
        </p:spPr>
      </p:pic>
      <p:pic>
        <p:nvPicPr>
          <p:cNvPr id="10" name="Picture 9" descr="A group of cartons of juice&#10;&#10;Description automatically generated">
            <a:extLst>
              <a:ext uri="{FF2B5EF4-FFF2-40B4-BE49-F238E27FC236}">
                <a16:creationId xmlns:a16="http://schemas.microsoft.com/office/drawing/2014/main" id="{57FD9C20-160F-87A7-1E29-83E5E6FD584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14367" y="256789"/>
            <a:ext cx="1138047" cy="3092874"/>
          </a:xfrm>
          <a:prstGeom prst="rect">
            <a:avLst/>
          </a:prstGeom>
        </p:spPr>
      </p:pic>
      <p:pic>
        <p:nvPicPr>
          <p:cNvPr id="11" name="Picture 10" descr="A carton of juice with apples and juice splashes&#10;&#10;Description automatically generated">
            <a:extLst>
              <a:ext uri="{FF2B5EF4-FFF2-40B4-BE49-F238E27FC236}">
                <a16:creationId xmlns:a16="http://schemas.microsoft.com/office/drawing/2014/main" id="{0EE17C06-B037-CB09-84E8-F8D465D8273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clrChange>
              <a:clrFrom>
                <a:srgbClr val="BFBFBF"/>
              </a:clrFrom>
              <a:clrTo>
                <a:srgbClr val="BFBFB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08146" y="3319802"/>
            <a:ext cx="1160599" cy="309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137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7BF049-6718-BA15-DC7E-711B2A8D03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9976" y="1439539"/>
            <a:ext cx="4491354" cy="335676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170E3C-F2F7-205C-BCAA-61762C897A85}"/>
              </a:ext>
            </a:extLst>
          </p:cNvPr>
          <p:cNvSpPr txBox="1"/>
          <p:nvPr/>
        </p:nvSpPr>
        <p:spPr>
          <a:xfrm>
            <a:off x="505448" y="1960173"/>
            <a:ext cx="60797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       Sour Puss II</a:t>
            </a:r>
          </a:p>
          <a:p>
            <a:endParaRPr lang="en-NZ" dirty="0"/>
          </a:p>
          <a:p>
            <a:r>
              <a:rPr lang="en-NZ" dirty="0"/>
              <a:t>5 parts orange juice</a:t>
            </a:r>
          </a:p>
          <a:p>
            <a:r>
              <a:rPr lang="en-NZ" dirty="0"/>
              <a:t>3 parts lime juice</a:t>
            </a:r>
          </a:p>
          <a:p>
            <a:endParaRPr lang="en-NZ" dirty="0"/>
          </a:p>
          <a:p>
            <a:r>
              <a:rPr lang="en-NZ" dirty="0"/>
              <a:t>Makes 1 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F4828C-4CFD-CEE7-42C3-310CC4CA6A78}"/>
              </a:ext>
            </a:extLst>
          </p:cNvPr>
          <p:cNvSpPr txBox="1"/>
          <p:nvPr/>
        </p:nvSpPr>
        <p:spPr>
          <a:xfrm>
            <a:off x="142525" y="247355"/>
            <a:ext cx="10749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How much of each fruit juice is needed?</a:t>
            </a:r>
          </a:p>
        </p:txBody>
      </p:sp>
      <p:pic>
        <p:nvPicPr>
          <p:cNvPr id="5" name="Picture 4" descr="A group of juice boxes&#10;&#10;Description automatically generated">
            <a:extLst>
              <a:ext uri="{FF2B5EF4-FFF2-40B4-BE49-F238E27FC236}">
                <a16:creationId xmlns:a16="http://schemas.microsoft.com/office/drawing/2014/main" id="{5EC1F1B5-7C28-D1F3-5A12-C86F13607D0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25260" y="3517771"/>
            <a:ext cx="1126485" cy="3092874"/>
          </a:xfrm>
          <a:prstGeom prst="rect">
            <a:avLst/>
          </a:prstGeom>
        </p:spPr>
      </p:pic>
      <p:pic>
        <p:nvPicPr>
          <p:cNvPr id="6" name="Picture 5" descr="A group of juice boxes&#10;&#10;Description automatically generated">
            <a:extLst>
              <a:ext uri="{FF2B5EF4-FFF2-40B4-BE49-F238E27FC236}">
                <a16:creationId xmlns:a16="http://schemas.microsoft.com/office/drawing/2014/main" id="{831B6F1E-CAE1-8A97-C538-34093AC6769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28249" y="367081"/>
            <a:ext cx="1126485" cy="3092874"/>
          </a:xfrm>
          <a:prstGeom prst="rect">
            <a:avLst/>
          </a:prstGeom>
        </p:spPr>
      </p:pic>
      <p:pic>
        <p:nvPicPr>
          <p:cNvPr id="7" name="Picture 6" descr="A group of juice boxes&#10;&#10;Description automatically generated">
            <a:extLst>
              <a:ext uri="{FF2B5EF4-FFF2-40B4-BE49-F238E27FC236}">
                <a16:creationId xmlns:a16="http://schemas.microsoft.com/office/drawing/2014/main" id="{1B23CFF7-8145-6BC4-31E9-A77D46F569E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96676" y="367081"/>
            <a:ext cx="1126485" cy="3092874"/>
          </a:xfrm>
          <a:prstGeom prst="rect">
            <a:avLst/>
          </a:prstGeom>
        </p:spPr>
      </p:pic>
      <p:pic>
        <p:nvPicPr>
          <p:cNvPr id="8" name="Picture 7" descr="A group of juice boxes&#10;&#10;Description automatically generated">
            <a:extLst>
              <a:ext uri="{FF2B5EF4-FFF2-40B4-BE49-F238E27FC236}">
                <a16:creationId xmlns:a16="http://schemas.microsoft.com/office/drawing/2014/main" id="{EBEA51D2-A65C-2869-843F-9E0CADABA15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65103" y="336126"/>
            <a:ext cx="1126485" cy="3092874"/>
          </a:xfrm>
          <a:prstGeom prst="rect">
            <a:avLst/>
          </a:prstGeom>
        </p:spPr>
      </p:pic>
      <p:pic>
        <p:nvPicPr>
          <p:cNvPr id="9" name="Picture 8" descr="A group of juice boxes&#10;&#10;Description automatically generated">
            <a:extLst>
              <a:ext uri="{FF2B5EF4-FFF2-40B4-BE49-F238E27FC236}">
                <a16:creationId xmlns:a16="http://schemas.microsoft.com/office/drawing/2014/main" id="{5C54C2C7-CF41-9182-896D-24E1B88EB42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59822" y="399755"/>
            <a:ext cx="1126485" cy="3092874"/>
          </a:xfrm>
          <a:prstGeom prst="rect">
            <a:avLst/>
          </a:prstGeom>
        </p:spPr>
      </p:pic>
      <p:pic>
        <p:nvPicPr>
          <p:cNvPr id="10" name="Picture 9" descr="A group of juice boxes&#10;&#10;Description automatically generated">
            <a:extLst>
              <a:ext uri="{FF2B5EF4-FFF2-40B4-BE49-F238E27FC236}">
                <a16:creationId xmlns:a16="http://schemas.microsoft.com/office/drawing/2014/main" id="{31C10059-97D1-CB07-98BD-C546EB387C1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26686" y="424897"/>
            <a:ext cx="1126485" cy="3092874"/>
          </a:xfrm>
          <a:prstGeom prst="rect">
            <a:avLst/>
          </a:prstGeom>
        </p:spPr>
      </p:pic>
      <p:pic>
        <p:nvPicPr>
          <p:cNvPr id="11" name="Picture 10" descr="A group of juice boxes&#10;&#10;Description automatically generated">
            <a:extLst>
              <a:ext uri="{FF2B5EF4-FFF2-40B4-BE49-F238E27FC236}">
                <a16:creationId xmlns:a16="http://schemas.microsoft.com/office/drawing/2014/main" id="{93A1FE6F-2ADB-9039-666E-698B9568C6F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23834" y="3517771"/>
            <a:ext cx="1126485" cy="3092874"/>
          </a:xfrm>
          <a:prstGeom prst="rect">
            <a:avLst/>
          </a:prstGeom>
        </p:spPr>
      </p:pic>
      <p:pic>
        <p:nvPicPr>
          <p:cNvPr id="12" name="Picture 11" descr="A group of juice boxes&#10;&#10;Description automatically generated">
            <a:extLst>
              <a:ext uri="{FF2B5EF4-FFF2-40B4-BE49-F238E27FC236}">
                <a16:creationId xmlns:a16="http://schemas.microsoft.com/office/drawing/2014/main" id="{CFAA15C1-A04D-8186-10A3-5960F5D2B17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2408" y="3517771"/>
            <a:ext cx="1126485" cy="309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871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69B9373-6AF4-2713-E893-D54272E9F3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9924" y="744283"/>
            <a:ext cx="4491354" cy="335676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170E3C-F2F7-205C-BCAA-61762C897A85}"/>
              </a:ext>
            </a:extLst>
          </p:cNvPr>
          <p:cNvSpPr txBox="1"/>
          <p:nvPr/>
        </p:nvSpPr>
        <p:spPr>
          <a:xfrm>
            <a:off x="737585" y="1205550"/>
            <a:ext cx="60797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    Green with envy</a:t>
            </a:r>
          </a:p>
          <a:p>
            <a:endParaRPr lang="en-NZ" dirty="0"/>
          </a:p>
          <a:p>
            <a:r>
              <a:rPr lang="en-NZ" dirty="0"/>
              <a:t>50% kiwifruit juice</a:t>
            </a:r>
          </a:p>
          <a:p>
            <a:r>
              <a:rPr lang="en-NZ" dirty="0"/>
              <a:t>30% grape juice</a:t>
            </a:r>
          </a:p>
          <a:p>
            <a:r>
              <a:rPr lang="en-NZ" dirty="0"/>
              <a:t>20% peach juice</a:t>
            </a:r>
          </a:p>
          <a:p>
            <a:endParaRPr lang="en-NZ" dirty="0"/>
          </a:p>
          <a:p>
            <a:r>
              <a:rPr lang="en-NZ" dirty="0"/>
              <a:t>Makes 450 mL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2CBB7-7B19-F8F7-AB9C-3F0FA54CF75E}"/>
              </a:ext>
            </a:extLst>
          </p:cNvPr>
          <p:cNvSpPr txBox="1"/>
          <p:nvPr/>
        </p:nvSpPr>
        <p:spPr>
          <a:xfrm>
            <a:off x="466928" y="107004"/>
            <a:ext cx="10749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How much of each fruit juice is needed?</a:t>
            </a:r>
          </a:p>
        </p:txBody>
      </p:sp>
      <p:pic>
        <p:nvPicPr>
          <p:cNvPr id="5" name="Picture 4" descr="A group of cartons of juice&#10;&#10;Description automatically generated">
            <a:extLst>
              <a:ext uri="{FF2B5EF4-FFF2-40B4-BE49-F238E27FC236}">
                <a16:creationId xmlns:a16="http://schemas.microsoft.com/office/drawing/2014/main" id="{80D8AB47-87C8-220A-74F6-4D2E2A6247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86367" y="107004"/>
            <a:ext cx="1876674" cy="5048518"/>
          </a:xfrm>
          <a:prstGeom prst="rect">
            <a:avLst/>
          </a:prstGeom>
        </p:spPr>
      </p:pic>
      <p:pic>
        <p:nvPicPr>
          <p:cNvPr id="8" name="Picture 7" descr="A couple of cartons of juice&#10;&#10;Description automatically generated">
            <a:extLst>
              <a:ext uri="{FF2B5EF4-FFF2-40B4-BE49-F238E27FC236}">
                <a16:creationId xmlns:a16="http://schemas.microsoft.com/office/drawing/2014/main" id="{4499C33F-9768-AAF9-B7C6-D93177E6661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clrChange>
              <a:clrFrom>
                <a:srgbClr val="BFBFBF"/>
              </a:clrFrom>
              <a:clrTo>
                <a:srgbClr val="BFBFB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22588" y="1205550"/>
            <a:ext cx="1867710" cy="5088247"/>
          </a:xfrm>
          <a:prstGeom prst="rect">
            <a:avLst/>
          </a:prstGeom>
        </p:spPr>
      </p:pic>
      <p:pic>
        <p:nvPicPr>
          <p:cNvPr id="6" name="Picture 5" descr="A carton of juice with peaches&#10;&#10;Description automatically generated">
            <a:extLst>
              <a:ext uri="{FF2B5EF4-FFF2-40B4-BE49-F238E27FC236}">
                <a16:creationId xmlns:a16="http://schemas.microsoft.com/office/drawing/2014/main" id="{2623F5CF-A202-D5F9-A80B-AE4C2B6BBC6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59111" y="1148665"/>
            <a:ext cx="2032889" cy="524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87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D6D91C3-1813-497C-C8E7-357813723A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75764"/>
            <a:ext cx="5466944" cy="408590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7F3BDD1-8FF2-64D7-03AD-592F202A1118}"/>
              </a:ext>
            </a:extLst>
          </p:cNvPr>
          <p:cNvSpPr txBox="1"/>
          <p:nvPr/>
        </p:nvSpPr>
        <p:spPr>
          <a:xfrm>
            <a:off x="466928" y="107004"/>
            <a:ext cx="10749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How much of each fruit juice is needed?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667F66-1DF0-2716-D586-17AAF99D855A}"/>
              </a:ext>
            </a:extLst>
          </p:cNvPr>
          <p:cNvSpPr txBox="1"/>
          <p:nvPr/>
        </p:nvSpPr>
        <p:spPr>
          <a:xfrm>
            <a:off x="625145" y="2033085"/>
            <a:ext cx="60797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     Traffic Light</a:t>
            </a:r>
          </a:p>
          <a:p>
            <a:endParaRPr lang="en-NZ" dirty="0"/>
          </a:p>
          <a:p>
            <a:r>
              <a:rPr lang="en-NZ" dirty="0"/>
              <a:t>30% kiwifruit juice</a:t>
            </a:r>
          </a:p>
          <a:p>
            <a:r>
              <a:rPr lang="en-NZ" dirty="0"/>
              <a:t>30% orange juice</a:t>
            </a:r>
          </a:p>
          <a:p>
            <a:r>
              <a:rPr lang="en-NZ" dirty="0"/>
              <a:t>40% apple juice</a:t>
            </a:r>
          </a:p>
          <a:p>
            <a:endParaRPr lang="en-NZ" dirty="0"/>
          </a:p>
          <a:p>
            <a:r>
              <a:rPr lang="en-NZ" dirty="0"/>
              <a:t>Makes 750 mL</a:t>
            </a:r>
          </a:p>
        </p:txBody>
      </p:sp>
      <p:pic>
        <p:nvPicPr>
          <p:cNvPr id="4" name="Picture 3" descr="A group of cartons of juice&#10;&#10;Description automatically generated">
            <a:extLst>
              <a:ext uri="{FF2B5EF4-FFF2-40B4-BE49-F238E27FC236}">
                <a16:creationId xmlns:a16="http://schemas.microsoft.com/office/drawing/2014/main" id="{D8907AF1-152D-DB0A-C490-124C20FF25A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33873" y="1702478"/>
            <a:ext cx="1876674" cy="5048518"/>
          </a:xfrm>
          <a:prstGeom prst="rect">
            <a:avLst/>
          </a:prstGeom>
        </p:spPr>
      </p:pic>
      <p:pic>
        <p:nvPicPr>
          <p:cNvPr id="5" name="Picture 4" descr="A carton of juice with apples and juice splashes&#10;&#10;Description automatically generated">
            <a:extLst>
              <a:ext uri="{FF2B5EF4-FFF2-40B4-BE49-F238E27FC236}">
                <a16:creationId xmlns:a16="http://schemas.microsoft.com/office/drawing/2014/main" id="{B9D532DE-5956-B07F-886F-F812BD3556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clrChange>
              <a:clrFrom>
                <a:srgbClr val="BFBFBF"/>
              </a:clrFrom>
              <a:clrTo>
                <a:srgbClr val="BFBFB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90667" y="1568395"/>
            <a:ext cx="1944768" cy="5182601"/>
          </a:xfrm>
          <a:prstGeom prst="rect">
            <a:avLst/>
          </a:prstGeom>
        </p:spPr>
      </p:pic>
      <p:pic>
        <p:nvPicPr>
          <p:cNvPr id="6" name="Picture 5" descr="A group of juice boxes&#10;&#10;Description automatically generated">
            <a:extLst>
              <a:ext uri="{FF2B5EF4-FFF2-40B4-BE49-F238E27FC236}">
                <a16:creationId xmlns:a16="http://schemas.microsoft.com/office/drawing/2014/main" id="{6E5577AF-3489-791D-00BF-D2502A3CF67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41818" y="0"/>
            <a:ext cx="1876674" cy="515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45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3053021-0E7C-E92B-9311-43171D00D2E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3138" y="833151"/>
            <a:ext cx="5273959" cy="394167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7F3BDD1-8FF2-64D7-03AD-592F202A1118}"/>
              </a:ext>
            </a:extLst>
          </p:cNvPr>
          <p:cNvSpPr txBox="1"/>
          <p:nvPr/>
        </p:nvSpPr>
        <p:spPr>
          <a:xfrm>
            <a:off x="466928" y="107004"/>
            <a:ext cx="10749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How much of each fruit juice is needed?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667F66-1DF0-2716-D586-17AAF99D855A}"/>
              </a:ext>
            </a:extLst>
          </p:cNvPr>
          <p:cNvSpPr txBox="1"/>
          <p:nvPr/>
        </p:nvSpPr>
        <p:spPr>
          <a:xfrm>
            <a:off x="894752" y="1604958"/>
            <a:ext cx="60797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      </a:t>
            </a:r>
            <a:r>
              <a:rPr lang="en-NZ" sz="3600" dirty="0" err="1"/>
              <a:t>Pearfect</a:t>
            </a:r>
            <a:endParaRPr lang="en-NZ" sz="3600" dirty="0"/>
          </a:p>
          <a:p>
            <a:endParaRPr lang="en-NZ" dirty="0"/>
          </a:p>
          <a:p>
            <a:r>
              <a:rPr lang="en-NZ" dirty="0"/>
              <a:t>60% pear juice</a:t>
            </a:r>
          </a:p>
          <a:p>
            <a:r>
              <a:rPr lang="en-NZ" dirty="0"/>
              <a:t>30% peach juice</a:t>
            </a:r>
          </a:p>
          <a:p>
            <a:r>
              <a:rPr lang="en-NZ" dirty="0"/>
              <a:t>The rest is grape juice</a:t>
            </a:r>
          </a:p>
          <a:p>
            <a:endParaRPr lang="en-NZ" dirty="0"/>
          </a:p>
          <a:p>
            <a:r>
              <a:rPr lang="en-NZ" dirty="0"/>
              <a:t>1.5 litres are made.   </a:t>
            </a:r>
          </a:p>
        </p:txBody>
      </p:sp>
      <p:pic>
        <p:nvPicPr>
          <p:cNvPr id="4" name="Picture 3" descr="A couple of cartons of juice&#10;&#10;Description automatically generated">
            <a:extLst>
              <a:ext uri="{FF2B5EF4-FFF2-40B4-BE49-F238E27FC236}">
                <a16:creationId xmlns:a16="http://schemas.microsoft.com/office/drawing/2014/main" id="{A70EFB1B-7C02-5C27-7DB5-703ED9F4C32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clrChange>
              <a:clrFrom>
                <a:srgbClr val="BFBFBF"/>
              </a:clrFrom>
              <a:clrTo>
                <a:srgbClr val="BFBFB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66571" y="1215278"/>
            <a:ext cx="1867710" cy="5088247"/>
          </a:xfrm>
          <a:prstGeom prst="rect">
            <a:avLst/>
          </a:prstGeom>
        </p:spPr>
      </p:pic>
      <p:pic>
        <p:nvPicPr>
          <p:cNvPr id="6" name="Picture 5" descr="A group of cartons of juice&#10;&#10;Description automatically generated">
            <a:extLst>
              <a:ext uri="{FF2B5EF4-FFF2-40B4-BE49-F238E27FC236}">
                <a16:creationId xmlns:a16="http://schemas.microsoft.com/office/drawing/2014/main" id="{5ACD6D23-1BF1-E0E5-8E11-7A219C0D720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4856" y="1364895"/>
            <a:ext cx="1997000" cy="5088248"/>
          </a:xfrm>
          <a:prstGeom prst="rect">
            <a:avLst/>
          </a:prstGeom>
        </p:spPr>
      </p:pic>
      <p:pic>
        <p:nvPicPr>
          <p:cNvPr id="5" name="Picture 4" descr="A carton of juice with peaches&#10;&#10;Description automatically generated">
            <a:extLst>
              <a:ext uri="{FF2B5EF4-FFF2-40B4-BE49-F238E27FC236}">
                <a16:creationId xmlns:a16="http://schemas.microsoft.com/office/drawing/2014/main" id="{C918FE2E-1488-A9E2-D41E-AD2A7BA06D0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33682" y="878811"/>
            <a:ext cx="2032889" cy="524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772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86BED1C-6BFC-E470-09AC-DDDDAF9287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3054" y="1030918"/>
            <a:ext cx="5466944" cy="408590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7F3BDD1-8FF2-64D7-03AD-592F202A1118}"/>
              </a:ext>
            </a:extLst>
          </p:cNvPr>
          <p:cNvSpPr txBox="1"/>
          <p:nvPr/>
        </p:nvSpPr>
        <p:spPr>
          <a:xfrm>
            <a:off x="466928" y="107004"/>
            <a:ext cx="10749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How much of each fruit juice is needed?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667F66-1DF0-2716-D586-17AAF99D855A}"/>
              </a:ext>
            </a:extLst>
          </p:cNvPr>
          <p:cNvSpPr txBox="1"/>
          <p:nvPr/>
        </p:nvSpPr>
        <p:spPr>
          <a:xfrm>
            <a:off x="608112" y="2006467"/>
            <a:ext cx="60797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     Pom-Bomb</a:t>
            </a:r>
          </a:p>
          <a:p>
            <a:endParaRPr lang="en-NZ" dirty="0"/>
          </a:p>
          <a:p>
            <a:r>
              <a:rPr lang="en-NZ" dirty="0"/>
              <a:t>50% pomegranate juice</a:t>
            </a:r>
          </a:p>
          <a:p>
            <a:r>
              <a:rPr lang="en-NZ" dirty="0"/>
              <a:t>25% cherry juice</a:t>
            </a:r>
          </a:p>
          <a:p>
            <a:r>
              <a:rPr lang="en-NZ" dirty="0"/>
              <a:t>The rest is apple juice</a:t>
            </a:r>
          </a:p>
          <a:p>
            <a:endParaRPr lang="en-NZ" dirty="0"/>
          </a:p>
          <a:p>
            <a:r>
              <a:rPr lang="en-NZ" dirty="0"/>
              <a:t>360 mL are made.</a:t>
            </a:r>
          </a:p>
        </p:txBody>
      </p:sp>
      <p:pic>
        <p:nvPicPr>
          <p:cNvPr id="5" name="Picture 4" descr="A close up of a carton&#10;&#10;Description automatically generated">
            <a:extLst>
              <a:ext uri="{FF2B5EF4-FFF2-40B4-BE49-F238E27FC236}">
                <a16:creationId xmlns:a16="http://schemas.microsoft.com/office/drawing/2014/main" id="{E2A0AF15-4A90-C634-BA7A-A7C2AE359D6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clrChange>
              <a:clrFrom>
                <a:srgbClr val="CECECE"/>
              </a:clrFrom>
              <a:clrTo>
                <a:srgbClr val="CECEC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19998" y="1247544"/>
            <a:ext cx="1935804" cy="5398851"/>
          </a:xfrm>
          <a:prstGeom prst="rect">
            <a:avLst/>
          </a:prstGeom>
        </p:spPr>
      </p:pic>
      <p:pic>
        <p:nvPicPr>
          <p:cNvPr id="6" name="Picture 5" descr="A group of cartons of juice&#10;&#10;Description automatically generated">
            <a:extLst>
              <a:ext uri="{FF2B5EF4-FFF2-40B4-BE49-F238E27FC236}">
                <a16:creationId xmlns:a16="http://schemas.microsoft.com/office/drawing/2014/main" id="{CC150B7E-99BE-937E-5949-D8217A34A31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47362" y="107004"/>
            <a:ext cx="2013491" cy="5472071"/>
          </a:xfrm>
          <a:prstGeom prst="rect">
            <a:avLst/>
          </a:prstGeom>
        </p:spPr>
      </p:pic>
      <p:pic>
        <p:nvPicPr>
          <p:cNvPr id="7" name="Picture 6" descr="A carton of juice with apples and juice splashes&#10;&#10;Description automatically generated">
            <a:extLst>
              <a:ext uri="{FF2B5EF4-FFF2-40B4-BE49-F238E27FC236}">
                <a16:creationId xmlns:a16="http://schemas.microsoft.com/office/drawing/2014/main" id="{FA699C92-8E21-8365-921B-54CCBCE4598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clrChange>
              <a:clrFrom>
                <a:srgbClr val="BFBFBF"/>
              </a:clrFrom>
              <a:clrTo>
                <a:srgbClr val="BFBFB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6220" y="1142944"/>
            <a:ext cx="2104418" cy="560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21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330</Words>
  <Application>Microsoft Office PowerPoint</Application>
  <PresentationFormat>Widescreen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Dynabook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Tagg</cp:lastModifiedBy>
  <cp:revision>10</cp:revision>
  <dcterms:created xsi:type="dcterms:W3CDTF">2023-08-10T04:40:35Z</dcterms:created>
  <dcterms:modified xsi:type="dcterms:W3CDTF">2023-12-11T01:07:05Z</dcterms:modified>
</cp:coreProperties>
</file>