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DD6E-18DD-DF48-20D0-F809A8295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0F76C-9FE3-2790-768A-056FBA89A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9F089-54A6-FAAC-976F-FD576C97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22AD-1505-F73B-1BD6-9EA6876D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510D-854E-A940-EFBB-446D04BD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31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AD57-D509-598E-AA73-E87699AC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F8578-2EAB-CE19-3E51-B608EBACB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916C5-1A5A-868B-6477-77AC0674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DEA6F-8BBC-E2C9-E281-611803B3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1D83-57B8-F32F-3B54-2B5FEDA5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39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6E3A2-7434-357C-4715-666477721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796CD-67DD-5E3C-D915-9FCEC756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87487-A31F-F6C9-062E-CE530D52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50351-8001-B975-3F56-51954D96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1434C-1118-9560-BC24-A3EDECD5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309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EA48-D227-FD94-FD59-D069BBA3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0014-2973-8C9F-8305-0627A938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FCB16-99AD-B4DD-D1AB-584EDE3B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51127-E7FD-A842-5770-5C1647E6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C6E4-BDB8-477A-B21A-E3CD241E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72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0CE8-80EF-40A5-0EF5-B071EA2C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B54AD-DEC5-F368-E9CF-BC3E63003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27113-39B4-7432-3EDF-9DA9395C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223F0-C1AD-3F2F-BEBB-463AE7E6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0D00A-69D1-D5AE-904F-1DDCE301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751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A19E-3BEF-DF50-C20A-DF8C17EC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8E4E-849F-F2C0-8B9D-0FB2D21A1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3DD94-9DA6-E25E-BBEC-E1D6C5135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2E335-E175-5E04-C6C5-1C82A5F8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98E15-BA88-B0FE-331F-9E2103DB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FBC0D-3699-9508-EBDE-62D11183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046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ADAC-4772-2D20-ABB4-2FE136D1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C48D1-F54D-612B-BB8E-69887A0A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1F4C0-06A8-BA3C-A9E7-7FC0D3E71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A4D69-A8AA-8E49-B816-2C6032F4F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59729-AC12-A8FD-1C1E-F354D8571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D94A1-673A-84CC-BD55-AEC364A2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3EE4A-FA75-6E95-4C0E-AB47302F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E24C6-FFD1-9EEF-6E7E-0ECF1312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668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B46D-713E-47DD-461B-CDC35C30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55980-FEE3-839F-A7ED-4138C4D9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D1708-3C2C-EF38-8B57-DFF2AFDB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04E2F-8551-23BB-D670-0AC77ED0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29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C2ABA-A90F-16D1-F771-DC0F3618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55A92-1C1F-832E-E91D-ABAF6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E9ADA-E4AE-E13B-DDA4-C63ECDC1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7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207D-E88C-BADD-10B7-FA154C1E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305D-6F0C-74DB-498B-B2F69226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CBA40-81CE-27DF-E03E-90AE41CCA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CE82C-E0A3-E42E-1745-A4CC2F76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FB80B-E6FE-79B6-0687-F4B80778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A1724-41CD-54D5-2D6A-4FBFCA3E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114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30A8-3C54-7732-E917-5E7E63FC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E7EB5-1DFB-5A49-47DC-CD3E7232B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CA6FE-639E-B70B-E2B9-770F9928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C0A9E-6FC9-DA29-297A-92AEB9E7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0A4F1-D85C-CD7D-99CC-6B9FDB14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214E-7A92-9113-13B7-97F16859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74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D8039-D330-C5C1-A342-9B954632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5E399-E950-9FC0-004B-326ABF0C9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F3F2E-1683-E819-5900-59E2B54AC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4CF56-6E16-45DA-8505-4325FA4C5C6E}" type="datetimeFigureOut">
              <a:rPr lang="en-NZ" smtClean="0"/>
              <a:t>17/08/2023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A8247-5221-07BE-5975-8876F3ED1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27A29-ABB2-8078-D7C8-D026E3F86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9C79-70FE-47E6-A5A1-1357246DB8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6C7585-3858-D126-4B16-4B4EFB2882DD}"/>
              </a:ext>
            </a:extLst>
          </p:cNvPr>
          <p:cNvSpPr txBox="1"/>
          <p:nvPr/>
        </p:nvSpPr>
        <p:spPr>
          <a:xfrm>
            <a:off x="129703" y="163715"/>
            <a:ext cx="5697166" cy="653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Citrus, the bartender, experimented with new mocktail recipes.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His record keeping was excellent so he could recreate each successful recipe.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However, to enter the mocktail competition he needs to record his recipes like this: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 parts ingredient A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 parts Ingredient B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 parts ingredient C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25"/>
              </a:spcAft>
            </a:pPr>
            <a:r>
              <a:rPr lang="en-NZ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N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holding a shaker in a bar&#10;&#10;Description automatically generated">
            <a:extLst>
              <a:ext uri="{FF2B5EF4-FFF2-40B4-BE49-F238E27FC236}">
                <a16:creationId xmlns:a16="http://schemas.microsoft.com/office/drawing/2014/main" id="{06CCFEC2-48F5-3D43-62E5-119280E3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163715"/>
            <a:ext cx="6113207" cy="40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0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D4C8C-24F4-6540-999C-F79375EDE47E}"/>
              </a:ext>
            </a:extLst>
          </p:cNvPr>
          <p:cNvSpPr txBox="1"/>
          <p:nvPr/>
        </p:nvSpPr>
        <p:spPr>
          <a:xfrm>
            <a:off x="398834" y="505838"/>
            <a:ext cx="1110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Record each of </a:t>
            </a:r>
            <a:r>
              <a:rPr lang="en-NZ" sz="2400" dirty="0" err="1"/>
              <a:t>Citris</a:t>
            </a:r>
            <a:r>
              <a:rPr lang="en-NZ" sz="2400" dirty="0"/>
              <a:t>’ recipes as simple ratios.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60958-34E1-09DA-140A-D5254E645E51}"/>
              </a:ext>
            </a:extLst>
          </p:cNvPr>
          <p:cNvSpPr txBox="1"/>
          <p:nvPr/>
        </p:nvSpPr>
        <p:spPr>
          <a:xfrm>
            <a:off x="398834" y="5019473"/>
            <a:ext cx="355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75 mL of lime juice</a:t>
            </a:r>
          </a:p>
          <a:p>
            <a:r>
              <a:rPr lang="en-NZ" sz="2400" dirty="0"/>
              <a:t>125 mL of cucumber juice</a:t>
            </a:r>
          </a:p>
          <a:p>
            <a:r>
              <a:rPr lang="en-NZ" sz="2400" dirty="0"/>
              <a:t>200 mL soda water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F6846-ADB6-D691-CC88-01BD7B73C2E5}"/>
              </a:ext>
            </a:extLst>
          </p:cNvPr>
          <p:cNvSpPr txBox="1"/>
          <p:nvPr/>
        </p:nvSpPr>
        <p:spPr>
          <a:xfrm>
            <a:off x="4190189" y="5029195"/>
            <a:ext cx="3811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60 mL of pomegranate juice</a:t>
            </a:r>
          </a:p>
          <a:p>
            <a:r>
              <a:rPr lang="en-NZ" sz="2400" dirty="0"/>
              <a:t>90 mL of grapefruit juice</a:t>
            </a:r>
          </a:p>
          <a:p>
            <a:r>
              <a:rPr lang="en-NZ" sz="2400" dirty="0"/>
              <a:t>150 mL ginger 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DE10B-9F1E-A56D-55DE-4A600F7E9500}"/>
              </a:ext>
            </a:extLst>
          </p:cNvPr>
          <p:cNvSpPr txBox="1"/>
          <p:nvPr/>
        </p:nvSpPr>
        <p:spPr>
          <a:xfrm>
            <a:off x="8320392" y="5019470"/>
            <a:ext cx="363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45 mL of lime juice</a:t>
            </a:r>
          </a:p>
          <a:p>
            <a:r>
              <a:rPr lang="en-NZ" sz="2400" dirty="0"/>
              <a:t>135 mL of watermelon juice</a:t>
            </a:r>
          </a:p>
          <a:p>
            <a:r>
              <a:rPr lang="en-NZ" sz="2400" dirty="0"/>
              <a:t>225 mL lemonade</a:t>
            </a:r>
          </a:p>
        </p:txBody>
      </p:sp>
      <p:pic>
        <p:nvPicPr>
          <p:cNvPr id="15" name="Picture 14" descr="A green circle on a stem&#10;&#10;Description automatically generated">
            <a:extLst>
              <a:ext uri="{FF2B5EF4-FFF2-40B4-BE49-F238E27FC236}">
                <a16:creationId xmlns:a16="http://schemas.microsoft.com/office/drawing/2014/main" id="{441AE25D-0923-AE5A-EFC5-86D9B681B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8" y="1437748"/>
            <a:ext cx="2167647" cy="3665294"/>
          </a:xfrm>
          <a:prstGeom prst="rect">
            <a:avLst/>
          </a:prstGeom>
        </p:spPr>
      </p:pic>
      <p:pic>
        <p:nvPicPr>
          <p:cNvPr id="17" name="Picture 16" descr="A yellow drink in a glass&#10;&#10;Description automatically generated">
            <a:extLst>
              <a:ext uri="{FF2B5EF4-FFF2-40B4-BE49-F238E27FC236}">
                <a16:creationId xmlns:a16="http://schemas.microsoft.com/office/drawing/2014/main" id="{7870EC8D-4D82-2280-8D0F-24A2550FB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41" y="2016892"/>
            <a:ext cx="2381007" cy="2956081"/>
          </a:xfrm>
          <a:prstGeom prst="rect">
            <a:avLst/>
          </a:prstGeom>
        </p:spPr>
      </p:pic>
      <p:pic>
        <p:nvPicPr>
          <p:cNvPr id="19" name="Picture 18" descr="A pink drink in a glass&#10;&#10;Description automatically generated">
            <a:extLst>
              <a:ext uri="{FF2B5EF4-FFF2-40B4-BE49-F238E27FC236}">
                <a16:creationId xmlns:a16="http://schemas.microsoft.com/office/drawing/2014/main" id="{9833B84B-C03B-C786-39D5-A7036C443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44" y="1640314"/>
            <a:ext cx="2678430" cy="344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D96CF5-2E10-56FE-F8A1-963EE877ABD3}"/>
              </a:ext>
            </a:extLst>
          </p:cNvPr>
          <p:cNvSpPr txBox="1"/>
          <p:nvPr/>
        </p:nvSpPr>
        <p:spPr>
          <a:xfrm>
            <a:off x="313717" y="15604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400" dirty="0"/>
              <a:t>75 mL of lime juice</a:t>
            </a:r>
          </a:p>
          <a:p>
            <a:r>
              <a:rPr lang="en-NZ" sz="2400" dirty="0"/>
              <a:t>125 mL of cucumber juice</a:t>
            </a:r>
          </a:p>
          <a:p>
            <a:r>
              <a:rPr lang="en-NZ" sz="2400" dirty="0"/>
              <a:t>200 mL soda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2FED4-9704-AF6E-4B30-F65AB579D555}"/>
              </a:ext>
            </a:extLst>
          </p:cNvPr>
          <p:cNvSpPr txBox="1"/>
          <p:nvPr/>
        </p:nvSpPr>
        <p:spPr>
          <a:xfrm>
            <a:off x="661481" y="1692612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Lime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68F8E-F28B-5A45-5E32-89734B775F2F}"/>
              </a:ext>
            </a:extLst>
          </p:cNvPr>
          <p:cNvSpPr txBox="1"/>
          <p:nvPr/>
        </p:nvSpPr>
        <p:spPr>
          <a:xfrm>
            <a:off x="661481" y="2490756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Cucumber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1675F-583C-D795-3948-BD4757C33E7E}"/>
              </a:ext>
            </a:extLst>
          </p:cNvPr>
          <p:cNvSpPr txBox="1"/>
          <p:nvPr/>
        </p:nvSpPr>
        <p:spPr>
          <a:xfrm>
            <a:off x="661481" y="3288900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Soda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B04CDCA-DC03-3E19-CC53-CFA2EBCFF3DD}"/>
              </a:ext>
            </a:extLst>
          </p:cNvPr>
          <p:cNvSpPr/>
          <p:nvPr/>
        </p:nvSpPr>
        <p:spPr>
          <a:xfrm>
            <a:off x="7412477" y="1356371"/>
            <a:ext cx="447472" cy="26321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A64DB-C033-D87B-4318-F0F62205E00D}"/>
              </a:ext>
            </a:extLst>
          </p:cNvPr>
          <p:cNvSpPr txBox="1"/>
          <p:nvPr/>
        </p:nvSpPr>
        <p:spPr>
          <a:xfrm>
            <a:off x="8003433" y="2390100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400 mL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8E52BB-EBE5-907D-0847-032D308893A7}"/>
              </a:ext>
            </a:extLst>
          </p:cNvPr>
          <p:cNvGrpSpPr/>
          <p:nvPr/>
        </p:nvGrpSpPr>
        <p:grpSpPr>
          <a:xfrm>
            <a:off x="2247089" y="1692612"/>
            <a:ext cx="1721796" cy="593387"/>
            <a:chOff x="2247089" y="1692612"/>
            <a:chExt cx="1721796" cy="5933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360AF1-ABA2-D3BC-125E-27CE08071EE7}"/>
                </a:ext>
              </a:extLst>
            </p:cNvPr>
            <p:cNvSpPr/>
            <p:nvPr/>
          </p:nvSpPr>
          <p:spPr>
            <a:xfrm>
              <a:off x="2247089" y="1692612"/>
              <a:ext cx="1721796" cy="593387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28B618-8694-3097-D68C-8A4901D75045}"/>
                </a:ext>
              </a:extLst>
            </p:cNvPr>
            <p:cNvSpPr txBox="1"/>
            <p:nvPr/>
          </p:nvSpPr>
          <p:spPr>
            <a:xfrm>
              <a:off x="2704289" y="1804639"/>
              <a:ext cx="94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75 mL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AE2137-E77C-144B-E3C7-FA46920C972E}"/>
              </a:ext>
            </a:extLst>
          </p:cNvPr>
          <p:cNvGrpSpPr/>
          <p:nvPr/>
        </p:nvGrpSpPr>
        <p:grpSpPr>
          <a:xfrm>
            <a:off x="2247089" y="2471461"/>
            <a:ext cx="2976664" cy="593387"/>
            <a:chOff x="2247089" y="2471461"/>
            <a:chExt cx="2976664" cy="5933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30DCE2-BE14-5AAE-6A69-A9DC3058776F}"/>
                </a:ext>
              </a:extLst>
            </p:cNvPr>
            <p:cNvSpPr/>
            <p:nvPr/>
          </p:nvSpPr>
          <p:spPr>
            <a:xfrm>
              <a:off x="2247089" y="2471461"/>
              <a:ext cx="2976664" cy="593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ECEE7D-AD04-7444-DA9A-00A926EEEB94}"/>
                </a:ext>
              </a:extLst>
            </p:cNvPr>
            <p:cNvSpPr txBox="1"/>
            <p:nvPr/>
          </p:nvSpPr>
          <p:spPr>
            <a:xfrm>
              <a:off x="3398602" y="2583089"/>
              <a:ext cx="94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125 mL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CA7D8E-E1A2-2643-4444-96C102057307}"/>
              </a:ext>
            </a:extLst>
          </p:cNvPr>
          <p:cNvGrpSpPr/>
          <p:nvPr/>
        </p:nvGrpSpPr>
        <p:grpSpPr>
          <a:xfrm>
            <a:off x="2247088" y="3290205"/>
            <a:ext cx="4766553" cy="593387"/>
            <a:chOff x="2247088" y="3290205"/>
            <a:chExt cx="4766553" cy="5933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8D7098-9236-BEA0-609A-6FECB4605DC5}"/>
                </a:ext>
              </a:extLst>
            </p:cNvPr>
            <p:cNvSpPr/>
            <p:nvPr/>
          </p:nvSpPr>
          <p:spPr>
            <a:xfrm>
              <a:off x="2247088" y="3290205"/>
              <a:ext cx="4766553" cy="5933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F780A0-6855-D50C-6179-B5889B8B0862}"/>
                </a:ext>
              </a:extLst>
            </p:cNvPr>
            <p:cNvSpPr txBox="1"/>
            <p:nvPr/>
          </p:nvSpPr>
          <p:spPr>
            <a:xfrm>
              <a:off x="4275307" y="3429000"/>
              <a:ext cx="94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200 mL</a:t>
              </a:r>
            </a:p>
          </p:txBody>
        </p:sp>
      </p:grp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F1F87DE8-86DA-6099-9F0D-CB32BD0B5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73443"/>
              </p:ext>
            </p:extLst>
          </p:nvPr>
        </p:nvGraphicFramePr>
        <p:xfrm>
          <a:off x="1399702" y="4324800"/>
          <a:ext cx="8816668" cy="188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167">
                  <a:extLst>
                    <a:ext uri="{9D8B030D-6E8A-4147-A177-3AD203B41FA5}">
                      <a16:colId xmlns:a16="http://schemas.microsoft.com/office/drawing/2014/main" val="3998466483"/>
                    </a:ext>
                  </a:extLst>
                </a:gridCol>
                <a:gridCol w="2204167">
                  <a:extLst>
                    <a:ext uri="{9D8B030D-6E8A-4147-A177-3AD203B41FA5}">
                      <a16:colId xmlns:a16="http://schemas.microsoft.com/office/drawing/2014/main" val="204845933"/>
                    </a:ext>
                  </a:extLst>
                </a:gridCol>
                <a:gridCol w="2204167">
                  <a:extLst>
                    <a:ext uri="{9D8B030D-6E8A-4147-A177-3AD203B41FA5}">
                      <a16:colId xmlns:a16="http://schemas.microsoft.com/office/drawing/2014/main" val="4120524432"/>
                    </a:ext>
                  </a:extLst>
                </a:gridCol>
                <a:gridCol w="2204167">
                  <a:extLst>
                    <a:ext uri="{9D8B030D-6E8A-4147-A177-3AD203B41FA5}">
                      <a16:colId xmlns:a16="http://schemas.microsoft.com/office/drawing/2014/main" val="2097117681"/>
                    </a:ext>
                  </a:extLst>
                </a:gridCol>
              </a:tblGrid>
              <a:tr h="619922"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Lime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Cucumber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Soda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60864"/>
                  </a:ext>
                </a:extLst>
              </a:tr>
              <a:tr h="619922"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66717"/>
                  </a:ext>
                </a:extLst>
              </a:tr>
              <a:tr h="619922"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 dirty="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8184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2DCEF8E-90BD-FACE-9875-0E230AB6DE99}"/>
              </a:ext>
            </a:extLst>
          </p:cNvPr>
          <p:cNvSpPr txBox="1"/>
          <p:nvPr/>
        </p:nvSpPr>
        <p:spPr>
          <a:xfrm>
            <a:off x="313717" y="5265156"/>
            <a:ext cx="89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÷ 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78F0-E28E-BEAB-C2DE-0C1A18FBC37C}"/>
              </a:ext>
            </a:extLst>
          </p:cNvPr>
          <p:cNvSpPr txBox="1"/>
          <p:nvPr/>
        </p:nvSpPr>
        <p:spPr>
          <a:xfrm>
            <a:off x="1926077" y="5620737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FCABCD-37BF-829E-AC47-9749DFD6B6B3}"/>
              </a:ext>
            </a:extLst>
          </p:cNvPr>
          <p:cNvCxnSpPr/>
          <p:nvPr/>
        </p:nvCxnSpPr>
        <p:spPr>
          <a:xfrm>
            <a:off x="2801566" y="1692612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DE072E-5C2B-78B6-B292-FF9FE8C26CA4}"/>
              </a:ext>
            </a:extLst>
          </p:cNvPr>
          <p:cNvCxnSpPr/>
          <p:nvPr/>
        </p:nvCxnSpPr>
        <p:spPr>
          <a:xfrm>
            <a:off x="3370634" y="1713289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45C13F0-0D47-609F-8312-5E8E9F1E0990}"/>
              </a:ext>
            </a:extLst>
          </p:cNvPr>
          <p:cNvSpPr txBox="1"/>
          <p:nvPr/>
        </p:nvSpPr>
        <p:spPr>
          <a:xfrm>
            <a:off x="4182894" y="5620737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F956D-4470-FA60-7EFA-9167A8570479}"/>
              </a:ext>
            </a:extLst>
          </p:cNvPr>
          <p:cNvSpPr txBox="1"/>
          <p:nvPr/>
        </p:nvSpPr>
        <p:spPr>
          <a:xfrm>
            <a:off x="6408095" y="5640611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C5EB09-4C18-EB6C-8979-D1DEAACF2DB1}"/>
              </a:ext>
            </a:extLst>
          </p:cNvPr>
          <p:cNvCxnSpPr/>
          <p:nvPr/>
        </p:nvCxnSpPr>
        <p:spPr>
          <a:xfrm>
            <a:off x="2801566" y="2490756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9C6439-70FB-28CA-7032-8B99AA161845}"/>
              </a:ext>
            </a:extLst>
          </p:cNvPr>
          <p:cNvCxnSpPr/>
          <p:nvPr/>
        </p:nvCxnSpPr>
        <p:spPr>
          <a:xfrm>
            <a:off x="3370634" y="2511433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2ADCB9-9F7D-9AD3-79FD-8AA0F07FB090}"/>
              </a:ext>
            </a:extLst>
          </p:cNvPr>
          <p:cNvCxnSpPr/>
          <p:nvPr/>
        </p:nvCxnSpPr>
        <p:spPr>
          <a:xfrm>
            <a:off x="3975371" y="24700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DA9C61-EE1A-FE71-87C2-FE24145CD5FA}"/>
              </a:ext>
            </a:extLst>
          </p:cNvPr>
          <p:cNvCxnSpPr/>
          <p:nvPr/>
        </p:nvCxnSpPr>
        <p:spPr>
          <a:xfrm>
            <a:off x="4612530" y="2490755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5A5BC1-A7CE-D5DA-5A88-4ED1FC6F73B0}"/>
              </a:ext>
            </a:extLst>
          </p:cNvPr>
          <p:cNvCxnSpPr/>
          <p:nvPr/>
        </p:nvCxnSpPr>
        <p:spPr>
          <a:xfrm>
            <a:off x="2798321" y="3288901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0CB985-5EF8-8CF4-5054-810D9D4C53E9}"/>
              </a:ext>
            </a:extLst>
          </p:cNvPr>
          <p:cNvCxnSpPr/>
          <p:nvPr/>
        </p:nvCxnSpPr>
        <p:spPr>
          <a:xfrm>
            <a:off x="3367389" y="33095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42490F-3B14-2392-46F9-14EDF66A3CC2}"/>
              </a:ext>
            </a:extLst>
          </p:cNvPr>
          <p:cNvCxnSpPr/>
          <p:nvPr/>
        </p:nvCxnSpPr>
        <p:spPr>
          <a:xfrm>
            <a:off x="3972126" y="3268223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00841D-31AA-B9A2-A74E-DDFF0CD0E2B1}"/>
              </a:ext>
            </a:extLst>
          </p:cNvPr>
          <p:cNvCxnSpPr/>
          <p:nvPr/>
        </p:nvCxnSpPr>
        <p:spPr>
          <a:xfrm>
            <a:off x="4609285" y="3288900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F8F3CF-A48C-8FDA-519E-3EAB24448786}"/>
              </a:ext>
            </a:extLst>
          </p:cNvPr>
          <p:cNvCxnSpPr/>
          <p:nvPr/>
        </p:nvCxnSpPr>
        <p:spPr>
          <a:xfrm>
            <a:off x="5241584" y="33095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90C376-D139-734F-8024-163C2EA2A722}"/>
              </a:ext>
            </a:extLst>
          </p:cNvPr>
          <p:cNvCxnSpPr/>
          <p:nvPr/>
        </p:nvCxnSpPr>
        <p:spPr>
          <a:xfrm>
            <a:off x="5846321" y="3277951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866259-880A-7E3C-1957-F8473569F583}"/>
              </a:ext>
            </a:extLst>
          </p:cNvPr>
          <p:cNvCxnSpPr/>
          <p:nvPr/>
        </p:nvCxnSpPr>
        <p:spPr>
          <a:xfrm>
            <a:off x="6434840" y="3288900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ED66A2C-468A-F132-3141-39AFAD7FC5B6}"/>
              </a:ext>
            </a:extLst>
          </p:cNvPr>
          <p:cNvSpPr txBox="1"/>
          <p:nvPr/>
        </p:nvSpPr>
        <p:spPr>
          <a:xfrm>
            <a:off x="8573313" y="5620736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354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9" grpId="0"/>
      <p:bldP spid="20" grpId="0"/>
      <p:bldP spid="24" grpId="0"/>
      <p:bldP spid="2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D96CF5-2E10-56FE-F8A1-963EE877ABD3}"/>
              </a:ext>
            </a:extLst>
          </p:cNvPr>
          <p:cNvSpPr txBox="1"/>
          <p:nvPr/>
        </p:nvSpPr>
        <p:spPr>
          <a:xfrm>
            <a:off x="313717" y="15604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400" dirty="0"/>
              <a:t>60 mL of pomegranate juice</a:t>
            </a:r>
          </a:p>
          <a:p>
            <a:r>
              <a:rPr lang="en-NZ" sz="2400" dirty="0"/>
              <a:t>90 mL of grapefruit juice</a:t>
            </a:r>
          </a:p>
          <a:p>
            <a:r>
              <a:rPr lang="en-NZ" sz="2400" dirty="0"/>
              <a:t>150 mL ginger 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2FED4-9704-AF6E-4B30-F65AB579D555}"/>
              </a:ext>
            </a:extLst>
          </p:cNvPr>
          <p:cNvSpPr txBox="1"/>
          <p:nvPr/>
        </p:nvSpPr>
        <p:spPr>
          <a:xfrm>
            <a:off x="347557" y="1723331"/>
            <a:ext cx="198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Pomegranate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68F8E-F28B-5A45-5E32-89734B775F2F}"/>
              </a:ext>
            </a:extLst>
          </p:cNvPr>
          <p:cNvSpPr txBox="1"/>
          <p:nvPr/>
        </p:nvSpPr>
        <p:spPr>
          <a:xfrm>
            <a:off x="347557" y="2497679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Grapefruit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1675F-583C-D795-3948-BD4757C33E7E}"/>
              </a:ext>
            </a:extLst>
          </p:cNvPr>
          <p:cNvSpPr txBox="1"/>
          <p:nvPr/>
        </p:nvSpPr>
        <p:spPr>
          <a:xfrm>
            <a:off x="359312" y="3290205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Ginger ale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B04CDCA-DC03-3E19-CC53-CFA2EBCFF3DD}"/>
              </a:ext>
            </a:extLst>
          </p:cNvPr>
          <p:cNvSpPr/>
          <p:nvPr/>
        </p:nvSpPr>
        <p:spPr>
          <a:xfrm>
            <a:off x="6806926" y="1436349"/>
            <a:ext cx="447472" cy="26321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A64DB-C033-D87B-4318-F0F62205E00D}"/>
              </a:ext>
            </a:extLst>
          </p:cNvPr>
          <p:cNvSpPr txBox="1"/>
          <p:nvPr/>
        </p:nvSpPr>
        <p:spPr>
          <a:xfrm>
            <a:off x="7397882" y="2470078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300 mL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8E52BB-EBE5-907D-0847-032D308893A7}"/>
              </a:ext>
            </a:extLst>
          </p:cNvPr>
          <p:cNvGrpSpPr/>
          <p:nvPr/>
        </p:nvGrpSpPr>
        <p:grpSpPr>
          <a:xfrm>
            <a:off x="2247089" y="1692612"/>
            <a:ext cx="1721796" cy="593387"/>
            <a:chOff x="2247089" y="1692612"/>
            <a:chExt cx="1721796" cy="5933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360AF1-ABA2-D3BC-125E-27CE08071EE7}"/>
                </a:ext>
              </a:extLst>
            </p:cNvPr>
            <p:cNvSpPr/>
            <p:nvPr/>
          </p:nvSpPr>
          <p:spPr>
            <a:xfrm>
              <a:off x="2247089" y="1692612"/>
              <a:ext cx="1721796" cy="593387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28B618-8694-3097-D68C-8A4901D75045}"/>
                </a:ext>
              </a:extLst>
            </p:cNvPr>
            <p:cNvSpPr txBox="1"/>
            <p:nvPr/>
          </p:nvSpPr>
          <p:spPr>
            <a:xfrm>
              <a:off x="2704289" y="1804639"/>
              <a:ext cx="94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60 mL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AE2137-E77C-144B-E3C7-FA46920C972E}"/>
              </a:ext>
            </a:extLst>
          </p:cNvPr>
          <p:cNvGrpSpPr/>
          <p:nvPr/>
        </p:nvGrpSpPr>
        <p:grpSpPr>
          <a:xfrm>
            <a:off x="2247089" y="2471461"/>
            <a:ext cx="2532430" cy="593387"/>
            <a:chOff x="2247089" y="2471461"/>
            <a:chExt cx="2976664" cy="5933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30DCE2-BE14-5AAE-6A69-A9DC3058776F}"/>
                </a:ext>
              </a:extLst>
            </p:cNvPr>
            <p:cNvSpPr/>
            <p:nvPr/>
          </p:nvSpPr>
          <p:spPr>
            <a:xfrm>
              <a:off x="2247089" y="2471461"/>
              <a:ext cx="2976664" cy="593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ECEE7D-AD04-7444-DA9A-00A926EEEB94}"/>
                </a:ext>
              </a:extLst>
            </p:cNvPr>
            <p:cNvSpPr txBox="1"/>
            <p:nvPr/>
          </p:nvSpPr>
          <p:spPr>
            <a:xfrm>
              <a:off x="3398602" y="2583089"/>
              <a:ext cx="94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90 mL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CA7D8E-E1A2-2643-4444-96C102057307}"/>
              </a:ext>
            </a:extLst>
          </p:cNvPr>
          <p:cNvGrpSpPr/>
          <p:nvPr/>
        </p:nvGrpSpPr>
        <p:grpSpPr>
          <a:xfrm>
            <a:off x="2247089" y="3290205"/>
            <a:ext cx="4044266" cy="593387"/>
            <a:chOff x="2247088" y="3290205"/>
            <a:chExt cx="4766553" cy="5933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8D7098-9236-BEA0-609A-6FECB4605DC5}"/>
                </a:ext>
              </a:extLst>
            </p:cNvPr>
            <p:cNvSpPr/>
            <p:nvPr/>
          </p:nvSpPr>
          <p:spPr>
            <a:xfrm>
              <a:off x="2247088" y="3290205"/>
              <a:ext cx="4766553" cy="5933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F780A0-6855-D50C-6179-B5889B8B0862}"/>
                </a:ext>
              </a:extLst>
            </p:cNvPr>
            <p:cNvSpPr txBox="1"/>
            <p:nvPr/>
          </p:nvSpPr>
          <p:spPr>
            <a:xfrm>
              <a:off x="4220959" y="3429000"/>
              <a:ext cx="122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150 mL</a:t>
              </a:r>
            </a:p>
          </p:txBody>
        </p:sp>
      </p:grp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F1F87DE8-86DA-6099-9F0D-CB32BD0B5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00515"/>
              </p:ext>
            </p:extLst>
          </p:nvPr>
        </p:nvGraphicFramePr>
        <p:xfrm>
          <a:off x="1313234" y="4324800"/>
          <a:ext cx="8903136" cy="188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84">
                  <a:extLst>
                    <a:ext uri="{9D8B030D-6E8A-4147-A177-3AD203B41FA5}">
                      <a16:colId xmlns:a16="http://schemas.microsoft.com/office/drawing/2014/main" val="3998466483"/>
                    </a:ext>
                  </a:extLst>
                </a:gridCol>
                <a:gridCol w="2225784">
                  <a:extLst>
                    <a:ext uri="{9D8B030D-6E8A-4147-A177-3AD203B41FA5}">
                      <a16:colId xmlns:a16="http://schemas.microsoft.com/office/drawing/2014/main" val="204845933"/>
                    </a:ext>
                  </a:extLst>
                </a:gridCol>
                <a:gridCol w="2225784">
                  <a:extLst>
                    <a:ext uri="{9D8B030D-6E8A-4147-A177-3AD203B41FA5}">
                      <a16:colId xmlns:a16="http://schemas.microsoft.com/office/drawing/2014/main" val="4120524432"/>
                    </a:ext>
                  </a:extLst>
                </a:gridCol>
                <a:gridCol w="2225784">
                  <a:extLst>
                    <a:ext uri="{9D8B030D-6E8A-4147-A177-3AD203B41FA5}">
                      <a16:colId xmlns:a16="http://schemas.microsoft.com/office/drawing/2014/main" val="2097117681"/>
                    </a:ext>
                  </a:extLst>
                </a:gridCol>
              </a:tblGrid>
              <a:tr h="619922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</a:rPr>
                        <a:t>Pomegranate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Grapefruit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Ginger ale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60864"/>
                  </a:ext>
                </a:extLst>
              </a:tr>
              <a:tr h="619922"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66717"/>
                  </a:ext>
                </a:extLst>
              </a:tr>
              <a:tr h="619922"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 dirty="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8184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2DCEF8E-90BD-FACE-9875-0E230AB6DE99}"/>
              </a:ext>
            </a:extLst>
          </p:cNvPr>
          <p:cNvSpPr txBox="1"/>
          <p:nvPr/>
        </p:nvSpPr>
        <p:spPr>
          <a:xfrm>
            <a:off x="313717" y="5265156"/>
            <a:ext cx="89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÷ 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78F0-E28E-BEAB-C2DE-0C1A18FBC37C}"/>
              </a:ext>
            </a:extLst>
          </p:cNvPr>
          <p:cNvSpPr txBox="1"/>
          <p:nvPr/>
        </p:nvSpPr>
        <p:spPr>
          <a:xfrm>
            <a:off x="1926077" y="5620737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FCABCD-37BF-829E-AC47-9749DFD6B6B3}"/>
              </a:ext>
            </a:extLst>
          </p:cNvPr>
          <p:cNvCxnSpPr/>
          <p:nvPr/>
        </p:nvCxnSpPr>
        <p:spPr>
          <a:xfrm>
            <a:off x="3117715" y="1692612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45C13F0-0D47-609F-8312-5E8E9F1E0990}"/>
              </a:ext>
            </a:extLst>
          </p:cNvPr>
          <p:cNvSpPr txBox="1"/>
          <p:nvPr/>
        </p:nvSpPr>
        <p:spPr>
          <a:xfrm>
            <a:off x="4182894" y="5620737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F956D-4470-FA60-7EFA-9167A8570479}"/>
              </a:ext>
            </a:extLst>
          </p:cNvPr>
          <p:cNvSpPr txBox="1"/>
          <p:nvPr/>
        </p:nvSpPr>
        <p:spPr>
          <a:xfrm>
            <a:off x="6408095" y="5640611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C5EB09-4C18-EB6C-8979-D1DEAACF2DB1}"/>
              </a:ext>
            </a:extLst>
          </p:cNvPr>
          <p:cNvCxnSpPr/>
          <p:nvPr/>
        </p:nvCxnSpPr>
        <p:spPr>
          <a:xfrm>
            <a:off x="3127442" y="2495696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2ADCB9-9F7D-9AD3-79FD-8AA0F07FB090}"/>
              </a:ext>
            </a:extLst>
          </p:cNvPr>
          <p:cNvCxnSpPr/>
          <p:nvPr/>
        </p:nvCxnSpPr>
        <p:spPr>
          <a:xfrm>
            <a:off x="3975371" y="24700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0CB985-5EF8-8CF4-5054-810D9D4C53E9}"/>
              </a:ext>
            </a:extLst>
          </p:cNvPr>
          <p:cNvCxnSpPr/>
          <p:nvPr/>
        </p:nvCxnSpPr>
        <p:spPr>
          <a:xfrm>
            <a:off x="3127442" y="3316972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42490F-3B14-2392-46F9-14EDF66A3CC2}"/>
              </a:ext>
            </a:extLst>
          </p:cNvPr>
          <p:cNvCxnSpPr/>
          <p:nvPr/>
        </p:nvCxnSpPr>
        <p:spPr>
          <a:xfrm>
            <a:off x="3972126" y="3268223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00841D-31AA-B9A2-A74E-DDFF0CD0E2B1}"/>
              </a:ext>
            </a:extLst>
          </p:cNvPr>
          <p:cNvCxnSpPr/>
          <p:nvPr/>
        </p:nvCxnSpPr>
        <p:spPr>
          <a:xfrm>
            <a:off x="4768567" y="3268223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866259-880A-7E3C-1957-F8473569F583}"/>
              </a:ext>
            </a:extLst>
          </p:cNvPr>
          <p:cNvCxnSpPr/>
          <p:nvPr/>
        </p:nvCxnSpPr>
        <p:spPr>
          <a:xfrm>
            <a:off x="5520440" y="3316972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ED66A2C-468A-F132-3141-39AFAD7FC5B6}"/>
              </a:ext>
            </a:extLst>
          </p:cNvPr>
          <p:cNvSpPr txBox="1"/>
          <p:nvPr/>
        </p:nvSpPr>
        <p:spPr>
          <a:xfrm>
            <a:off x="8573313" y="5620736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70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9" grpId="0"/>
      <p:bldP spid="20" grpId="0"/>
      <p:bldP spid="24" grpId="0"/>
      <p:bldP spid="2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D96CF5-2E10-56FE-F8A1-963EE877ABD3}"/>
              </a:ext>
            </a:extLst>
          </p:cNvPr>
          <p:cNvSpPr txBox="1"/>
          <p:nvPr/>
        </p:nvSpPr>
        <p:spPr>
          <a:xfrm>
            <a:off x="313717" y="15604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400" dirty="0"/>
              <a:t>45 mL of lime juice</a:t>
            </a:r>
          </a:p>
          <a:p>
            <a:r>
              <a:rPr lang="en-NZ" sz="2400" dirty="0"/>
              <a:t>135 mL of watermelon juice</a:t>
            </a:r>
          </a:p>
          <a:p>
            <a:r>
              <a:rPr lang="en-NZ" sz="2400" dirty="0"/>
              <a:t>225 mL lemonade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2FED4-9704-AF6E-4B30-F65AB579D555}"/>
              </a:ext>
            </a:extLst>
          </p:cNvPr>
          <p:cNvSpPr txBox="1"/>
          <p:nvPr/>
        </p:nvSpPr>
        <p:spPr>
          <a:xfrm>
            <a:off x="301555" y="1681899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Lime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68F8E-F28B-5A45-5E32-89734B775F2F}"/>
              </a:ext>
            </a:extLst>
          </p:cNvPr>
          <p:cNvSpPr txBox="1"/>
          <p:nvPr/>
        </p:nvSpPr>
        <p:spPr>
          <a:xfrm>
            <a:off x="313717" y="2490756"/>
            <a:ext cx="206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Watermelon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1675F-583C-D795-3948-BD4757C33E7E}"/>
              </a:ext>
            </a:extLst>
          </p:cNvPr>
          <p:cNvSpPr txBox="1"/>
          <p:nvPr/>
        </p:nvSpPr>
        <p:spPr>
          <a:xfrm>
            <a:off x="382619" y="3327890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Lemonade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B04CDCA-DC03-3E19-CC53-CFA2EBCFF3DD}"/>
              </a:ext>
            </a:extLst>
          </p:cNvPr>
          <p:cNvSpPr/>
          <p:nvPr/>
        </p:nvSpPr>
        <p:spPr>
          <a:xfrm>
            <a:off x="8982011" y="1255896"/>
            <a:ext cx="447472" cy="26321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A64DB-C033-D87B-4318-F0F62205E00D}"/>
              </a:ext>
            </a:extLst>
          </p:cNvPr>
          <p:cNvSpPr txBox="1"/>
          <p:nvPr/>
        </p:nvSpPr>
        <p:spPr>
          <a:xfrm>
            <a:off x="9465222" y="2378730"/>
            <a:ext cx="17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405 mL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8E52BB-EBE5-907D-0847-032D308893A7}"/>
              </a:ext>
            </a:extLst>
          </p:cNvPr>
          <p:cNvGrpSpPr/>
          <p:nvPr/>
        </p:nvGrpSpPr>
        <p:grpSpPr>
          <a:xfrm>
            <a:off x="2247089" y="1692612"/>
            <a:ext cx="1151510" cy="593387"/>
            <a:chOff x="2247089" y="1692612"/>
            <a:chExt cx="1721796" cy="5933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360AF1-ABA2-D3BC-125E-27CE08071EE7}"/>
                </a:ext>
              </a:extLst>
            </p:cNvPr>
            <p:cNvSpPr/>
            <p:nvPr/>
          </p:nvSpPr>
          <p:spPr>
            <a:xfrm>
              <a:off x="2247089" y="1692612"/>
              <a:ext cx="1721796" cy="593387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28B618-8694-3097-D68C-8A4901D75045}"/>
                </a:ext>
              </a:extLst>
            </p:cNvPr>
            <p:cNvSpPr txBox="1"/>
            <p:nvPr/>
          </p:nvSpPr>
          <p:spPr>
            <a:xfrm>
              <a:off x="2704289" y="1804639"/>
              <a:ext cx="118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45 mL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AE2137-E77C-144B-E3C7-FA46920C972E}"/>
              </a:ext>
            </a:extLst>
          </p:cNvPr>
          <p:cNvGrpSpPr/>
          <p:nvPr/>
        </p:nvGrpSpPr>
        <p:grpSpPr>
          <a:xfrm>
            <a:off x="2247089" y="2471461"/>
            <a:ext cx="3599232" cy="593387"/>
            <a:chOff x="2247089" y="2471461"/>
            <a:chExt cx="2976664" cy="593387"/>
          </a:xfrm>
          <a:solidFill>
            <a:srgbClr val="FF99CC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30DCE2-BE14-5AAE-6A69-A9DC3058776F}"/>
                </a:ext>
              </a:extLst>
            </p:cNvPr>
            <p:cNvSpPr/>
            <p:nvPr/>
          </p:nvSpPr>
          <p:spPr>
            <a:xfrm>
              <a:off x="2247089" y="2471461"/>
              <a:ext cx="2976664" cy="593387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ECEE7D-AD04-7444-DA9A-00A926EEEB94}"/>
                </a:ext>
              </a:extLst>
            </p:cNvPr>
            <p:cNvSpPr txBox="1"/>
            <p:nvPr/>
          </p:nvSpPr>
          <p:spPr>
            <a:xfrm>
              <a:off x="3398602" y="2583089"/>
              <a:ext cx="9435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135 mL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CA7D8E-E1A2-2643-4444-96C102057307}"/>
              </a:ext>
            </a:extLst>
          </p:cNvPr>
          <p:cNvGrpSpPr/>
          <p:nvPr/>
        </p:nvGrpSpPr>
        <p:grpSpPr>
          <a:xfrm>
            <a:off x="2247088" y="3290205"/>
            <a:ext cx="6058346" cy="593387"/>
            <a:chOff x="2247088" y="3290205"/>
            <a:chExt cx="4766553" cy="5933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8D7098-9236-BEA0-609A-6FECB4605DC5}"/>
                </a:ext>
              </a:extLst>
            </p:cNvPr>
            <p:cNvSpPr/>
            <p:nvPr/>
          </p:nvSpPr>
          <p:spPr>
            <a:xfrm>
              <a:off x="2247088" y="3290205"/>
              <a:ext cx="4766553" cy="5933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F780A0-6855-D50C-6179-B5889B8B0862}"/>
                </a:ext>
              </a:extLst>
            </p:cNvPr>
            <p:cNvSpPr txBox="1"/>
            <p:nvPr/>
          </p:nvSpPr>
          <p:spPr>
            <a:xfrm>
              <a:off x="4275307" y="3429000"/>
              <a:ext cx="94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225 mL</a:t>
              </a:r>
            </a:p>
          </p:txBody>
        </p:sp>
      </p:grp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F1F87DE8-86DA-6099-9F0D-CB32BD0B5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70597"/>
              </p:ext>
            </p:extLst>
          </p:nvPr>
        </p:nvGraphicFramePr>
        <p:xfrm>
          <a:off x="1399702" y="4324800"/>
          <a:ext cx="8816668" cy="188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167">
                  <a:extLst>
                    <a:ext uri="{9D8B030D-6E8A-4147-A177-3AD203B41FA5}">
                      <a16:colId xmlns:a16="http://schemas.microsoft.com/office/drawing/2014/main" val="3998466483"/>
                    </a:ext>
                  </a:extLst>
                </a:gridCol>
                <a:gridCol w="2204167">
                  <a:extLst>
                    <a:ext uri="{9D8B030D-6E8A-4147-A177-3AD203B41FA5}">
                      <a16:colId xmlns:a16="http://schemas.microsoft.com/office/drawing/2014/main" val="204845933"/>
                    </a:ext>
                  </a:extLst>
                </a:gridCol>
                <a:gridCol w="2204167">
                  <a:extLst>
                    <a:ext uri="{9D8B030D-6E8A-4147-A177-3AD203B41FA5}">
                      <a16:colId xmlns:a16="http://schemas.microsoft.com/office/drawing/2014/main" val="4120524432"/>
                    </a:ext>
                  </a:extLst>
                </a:gridCol>
                <a:gridCol w="2204167">
                  <a:extLst>
                    <a:ext uri="{9D8B030D-6E8A-4147-A177-3AD203B41FA5}">
                      <a16:colId xmlns:a16="http://schemas.microsoft.com/office/drawing/2014/main" val="2097117681"/>
                    </a:ext>
                  </a:extLst>
                </a:gridCol>
              </a:tblGrid>
              <a:tr h="619922"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Lime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Cucumber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Soda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60864"/>
                  </a:ext>
                </a:extLst>
              </a:tr>
              <a:tr h="619922"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135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300" dirty="0">
                          <a:solidFill>
                            <a:schemeClr val="tx1"/>
                          </a:solidFill>
                        </a:rPr>
                        <a:t>405</a:t>
                      </a: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66717"/>
                  </a:ext>
                </a:extLst>
              </a:tr>
              <a:tr h="619922"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3300" dirty="0">
                        <a:solidFill>
                          <a:schemeClr val="tx1"/>
                        </a:solidFill>
                      </a:endParaRPr>
                    </a:p>
                  </a:txBody>
                  <a:tcPr marL="123984" marR="123984" marT="61992" marB="6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8184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2DCEF8E-90BD-FACE-9875-0E230AB6DE99}"/>
              </a:ext>
            </a:extLst>
          </p:cNvPr>
          <p:cNvSpPr txBox="1"/>
          <p:nvPr/>
        </p:nvSpPr>
        <p:spPr>
          <a:xfrm>
            <a:off x="313717" y="5265156"/>
            <a:ext cx="89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÷ 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78F0-E28E-BEAB-C2DE-0C1A18FBC37C}"/>
              </a:ext>
            </a:extLst>
          </p:cNvPr>
          <p:cNvSpPr txBox="1"/>
          <p:nvPr/>
        </p:nvSpPr>
        <p:spPr>
          <a:xfrm>
            <a:off x="1926077" y="5620737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DE072E-5C2B-78B6-B292-FF9FE8C26CA4}"/>
              </a:ext>
            </a:extLst>
          </p:cNvPr>
          <p:cNvCxnSpPr/>
          <p:nvPr/>
        </p:nvCxnSpPr>
        <p:spPr>
          <a:xfrm>
            <a:off x="2989634" y="1686662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45C13F0-0D47-609F-8312-5E8E9F1E0990}"/>
              </a:ext>
            </a:extLst>
          </p:cNvPr>
          <p:cNvSpPr txBox="1"/>
          <p:nvPr/>
        </p:nvSpPr>
        <p:spPr>
          <a:xfrm>
            <a:off x="4182894" y="5620737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F956D-4470-FA60-7EFA-9167A8570479}"/>
              </a:ext>
            </a:extLst>
          </p:cNvPr>
          <p:cNvSpPr txBox="1"/>
          <p:nvPr/>
        </p:nvSpPr>
        <p:spPr>
          <a:xfrm>
            <a:off x="6408095" y="5640611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15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C5EB09-4C18-EB6C-8979-D1DEAACF2DB1}"/>
              </a:ext>
            </a:extLst>
          </p:cNvPr>
          <p:cNvCxnSpPr/>
          <p:nvPr/>
        </p:nvCxnSpPr>
        <p:spPr>
          <a:xfrm>
            <a:off x="2653928" y="2490755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9C6439-70FB-28CA-7032-8B99AA161845}"/>
              </a:ext>
            </a:extLst>
          </p:cNvPr>
          <p:cNvCxnSpPr/>
          <p:nvPr/>
        </p:nvCxnSpPr>
        <p:spPr>
          <a:xfrm>
            <a:off x="3054485" y="24700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2ADCB9-9F7D-9AD3-79FD-8AA0F07FB090}"/>
              </a:ext>
            </a:extLst>
          </p:cNvPr>
          <p:cNvCxnSpPr/>
          <p:nvPr/>
        </p:nvCxnSpPr>
        <p:spPr>
          <a:xfrm>
            <a:off x="3446733" y="2490755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DA9C61-EE1A-FE71-87C2-FE24145CD5FA}"/>
              </a:ext>
            </a:extLst>
          </p:cNvPr>
          <p:cNvCxnSpPr/>
          <p:nvPr/>
        </p:nvCxnSpPr>
        <p:spPr>
          <a:xfrm>
            <a:off x="3855293" y="2490755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5A5BC1-A7CE-D5DA-5A88-4ED1FC6F73B0}"/>
              </a:ext>
            </a:extLst>
          </p:cNvPr>
          <p:cNvCxnSpPr/>
          <p:nvPr/>
        </p:nvCxnSpPr>
        <p:spPr>
          <a:xfrm>
            <a:off x="2647249" y="3288901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0CB985-5EF8-8CF4-5054-810D9D4C53E9}"/>
              </a:ext>
            </a:extLst>
          </p:cNvPr>
          <p:cNvCxnSpPr/>
          <p:nvPr/>
        </p:nvCxnSpPr>
        <p:spPr>
          <a:xfrm>
            <a:off x="3042571" y="331198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42490F-3B14-2392-46F9-14EDF66A3CC2}"/>
              </a:ext>
            </a:extLst>
          </p:cNvPr>
          <p:cNvCxnSpPr/>
          <p:nvPr/>
        </p:nvCxnSpPr>
        <p:spPr>
          <a:xfrm>
            <a:off x="3454257" y="3288900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00841D-31AA-B9A2-A74E-DDFF0CD0E2B1}"/>
              </a:ext>
            </a:extLst>
          </p:cNvPr>
          <p:cNvCxnSpPr/>
          <p:nvPr/>
        </p:nvCxnSpPr>
        <p:spPr>
          <a:xfrm>
            <a:off x="3860773" y="33095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F8F3CF-A48C-8FDA-519E-3EAB24448786}"/>
              </a:ext>
            </a:extLst>
          </p:cNvPr>
          <p:cNvCxnSpPr/>
          <p:nvPr/>
        </p:nvCxnSpPr>
        <p:spPr>
          <a:xfrm>
            <a:off x="4260565" y="33095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90C376-D139-734F-8024-163C2EA2A722}"/>
              </a:ext>
            </a:extLst>
          </p:cNvPr>
          <p:cNvCxnSpPr/>
          <p:nvPr/>
        </p:nvCxnSpPr>
        <p:spPr>
          <a:xfrm>
            <a:off x="4659448" y="33095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866259-880A-7E3C-1957-F8473569F583}"/>
              </a:ext>
            </a:extLst>
          </p:cNvPr>
          <p:cNvCxnSpPr/>
          <p:nvPr/>
        </p:nvCxnSpPr>
        <p:spPr>
          <a:xfrm>
            <a:off x="5051696" y="3288900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ED66A2C-468A-F132-3141-39AFAD7FC5B6}"/>
              </a:ext>
            </a:extLst>
          </p:cNvPr>
          <p:cNvSpPr txBox="1"/>
          <p:nvPr/>
        </p:nvSpPr>
        <p:spPr>
          <a:xfrm>
            <a:off x="8573313" y="5620736"/>
            <a:ext cx="1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/>
              <a:t>27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831751-2354-2FB1-F47C-80F7CDD61749}"/>
              </a:ext>
            </a:extLst>
          </p:cNvPr>
          <p:cNvCxnSpPr/>
          <p:nvPr/>
        </p:nvCxnSpPr>
        <p:spPr>
          <a:xfrm>
            <a:off x="2614769" y="1692612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DB0BCE-7013-12AB-7F75-BE9EEEF20EA5}"/>
              </a:ext>
            </a:extLst>
          </p:cNvPr>
          <p:cNvCxnSpPr/>
          <p:nvPr/>
        </p:nvCxnSpPr>
        <p:spPr>
          <a:xfrm>
            <a:off x="4258891" y="2490755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0CFF6D-6A4C-D774-14B1-7F2C6116258A}"/>
              </a:ext>
            </a:extLst>
          </p:cNvPr>
          <p:cNvCxnSpPr/>
          <p:nvPr/>
        </p:nvCxnSpPr>
        <p:spPr>
          <a:xfrm>
            <a:off x="4659448" y="24700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6FA924-7913-EE83-3DB0-0205FECA3999}"/>
              </a:ext>
            </a:extLst>
          </p:cNvPr>
          <p:cNvCxnSpPr/>
          <p:nvPr/>
        </p:nvCxnSpPr>
        <p:spPr>
          <a:xfrm>
            <a:off x="5051696" y="2490755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8B7049-B494-AA36-19CB-EC9E867801BC}"/>
              </a:ext>
            </a:extLst>
          </p:cNvPr>
          <p:cNvCxnSpPr/>
          <p:nvPr/>
        </p:nvCxnSpPr>
        <p:spPr>
          <a:xfrm>
            <a:off x="5460256" y="2490755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3B03D1-1D11-AFBF-78C0-87882E81B854}"/>
              </a:ext>
            </a:extLst>
          </p:cNvPr>
          <p:cNvCxnSpPr/>
          <p:nvPr/>
        </p:nvCxnSpPr>
        <p:spPr>
          <a:xfrm>
            <a:off x="5463336" y="3288901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C80A16-E576-6996-9F4A-1AEC3378C433}"/>
              </a:ext>
            </a:extLst>
          </p:cNvPr>
          <p:cNvCxnSpPr/>
          <p:nvPr/>
        </p:nvCxnSpPr>
        <p:spPr>
          <a:xfrm>
            <a:off x="5858658" y="331198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B79B92-1B3D-FCEE-41C2-480D9EA96BC4}"/>
              </a:ext>
            </a:extLst>
          </p:cNvPr>
          <p:cNvCxnSpPr/>
          <p:nvPr/>
        </p:nvCxnSpPr>
        <p:spPr>
          <a:xfrm>
            <a:off x="6270344" y="3288900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C3559D-A42C-116C-23E5-7D88418D0436}"/>
              </a:ext>
            </a:extLst>
          </p:cNvPr>
          <p:cNvCxnSpPr/>
          <p:nvPr/>
        </p:nvCxnSpPr>
        <p:spPr>
          <a:xfrm>
            <a:off x="6676860" y="33095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00889D-B4C3-936F-DD5E-9A120FCB70A2}"/>
              </a:ext>
            </a:extLst>
          </p:cNvPr>
          <p:cNvCxnSpPr/>
          <p:nvPr/>
        </p:nvCxnSpPr>
        <p:spPr>
          <a:xfrm>
            <a:off x="7076652" y="33095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94A8BF-3806-1123-C88A-4EB0C4999427}"/>
              </a:ext>
            </a:extLst>
          </p:cNvPr>
          <p:cNvCxnSpPr/>
          <p:nvPr/>
        </p:nvCxnSpPr>
        <p:spPr>
          <a:xfrm>
            <a:off x="7475535" y="3309578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42E076-9AA7-C1F5-81EE-3F480E1238DB}"/>
              </a:ext>
            </a:extLst>
          </p:cNvPr>
          <p:cNvCxnSpPr/>
          <p:nvPr/>
        </p:nvCxnSpPr>
        <p:spPr>
          <a:xfrm>
            <a:off x="7867783" y="3288900"/>
            <a:ext cx="0" cy="59338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9" grpId="0"/>
      <p:bldP spid="20" grpId="0"/>
      <p:bldP spid="24" grpId="0"/>
      <p:bldP spid="2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C5C9E-632F-C5C4-12B4-C039CB9D89F6}"/>
              </a:ext>
            </a:extLst>
          </p:cNvPr>
          <p:cNvSpPr txBox="1"/>
          <p:nvPr/>
        </p:nvSpPr>
        <p:spPr>
          <a:xfrm>
            <a:off x="546370" y="86431"/>
            <a:ext cx="1109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Pineapple Passion is a soft drink flavoured with pineapple and passionfruit juice.</a:t>
            </a:r>
          </a:p>
          <a:p>
            <a:r>
              <a:rPr lang="en-NZ" sz="2400" dirty="0"/>
              <a:t>It also contains mango juice.</a:t>
            </a:r>
          </a:p>
          <a:p>
            <a:r>
              <a:rPr lang="en-NZ" sz="2400" dirty="0"/>
              <a:t>Recently a new version of Pineapple Passion was released with the claim, “10% more pineapple and passion flavour.”</a:t>
            </a:r>
          </a:p>
          <a:p>
            <a:r>
              <a:rPr lang="en-NZ" sz="2400" dirty="0"/>
              <a:t>Is the claim correct?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333014-BAC5-7968-F8A5-02C531113978}"/>
              </a:ext>
            </a:extLst>
          </p:cNvPr>
          <p:cNvGrpSpPr/>
          <p:nvPr/>
        </p:nvGrpSpPr>
        <p:grpSpPr>
          <a:xfrm>
            <a:off x="797668" y="1487055"/>
            <a:ext cx="4826592" cy="4676823"/>
            <a:chOff x="894945" y="1953983"/>
            <a:chExt cx="4826592" cy="46768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A6E767-9F0F-4DE8-C2D5-D9963B257F7D}"/>
                </a:ext>
              </a:extLst>
            </p:cNvPr>
            <p:cNvGrpSpPr/>
            <p:nvPr/>
          </p:nvGrpSpPr>
          <p:grpSpPr>
            <a:xfrm>
              <a:off x="3117773" y="1953983"/>
              <a:ext cx="2603764" cy="4676823"/>
              <a:chOff x="4868752" y="1798339"/>
              <a:chExt cx="2603764" cy="467682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749FF51-0181-30A4-2F75-9F452CF72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8752" y="1798339"/>
                <a:ext cx="2603764" cy="4676823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253898-E528-585F-C357-243C6B382998}"/>
                  </a:ext>
                </a:extLst>
              </p:cNvPr>
              <p:cNvSpPr txBox="1"/>
              <p:nvPr/>
            </p:nvSpPr>
            <p:spPr>
              <a:xfrm>
                <a:off x="5624052" y="3517562"/>
                <a:ext cx="13568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b="1" dirty="0">
                    <a:latin typeface="Brush Script MT" panose="03060802040406070304" pitchFamily="66" charset="0"/>
                  </a:rPr>
                  <a:t>Pineapple</a:t>
                </a:r>
              </a:p>
              <a:p>
                <a:pPr algn="ctr"/>
                <a:r>
                  <a:rPr lang="en-NZ" sz="2800" b="1" dirty="0">
                    <a:latin typeface="Brush Script MT" panose="03060802040406070304" pitchFamily="66" charset="0"/>
                  </a:rPr>
                  <a:t>Passion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AE09D64-000A-9698-5CAD-956ECCEF2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3514" y="4488865"/>
                <a:ext cx="1277925" cy="1563579"/>
              </a:xfrm>
              <a:prstGeom prst="rect">
                <a:avLst/>
              </a:prstGeom>
            </p:spPr>
          </p:pic>
        </p:grpSp>
        <p:sp>
          <p:nvSpPr>
            <p:cNvPr id="13" name="Callout: Line 12">
              <a:extLst>
                <a:ext uri="{FF2B5EF4-FFF2-40B4-BE49-F238E27FC236}">
                  <a16:creationId xmlns:a16="http://schemas.microsoft.com/office/drawing/2014/main" id="{8FC21C22-C127-40E4-4398-3FE52285F5CB}"/>
                </a:ext>
              </a:extLst>
            </p:cNvPr>
            <p:cNvSpPr/>
            <p:nvPr/>
          </p:nvSpPr>
          <p:spPr>
            <a:xfrm>
              <a:off x="894945" y="3673206"/>
              <a:ext cx="2603764" cy="1477328"/>
            </a:xfrm>
            <a:prstGeom prst="borderCallout1">
              <a:avLst>
                <a:gd name="adj1" fmla="val 51015"/>
                <a:gd name="adj2" fmla="val 101505"/>
                <a:gd name="adj3" fmla="val 63774"/>
                <a:gd name="adj4" fmla="val 11110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>
                  <a:solidFill>
                    <a:schemeClr val="tx1"/>
                  </a:solidFill>
                </a:rPr>
                <a:t>250 mL Pineapple Juice</a:t>
              </a:r>
            </a:p>
            <a:p>
              <a:pPr algn="ctr"/>
              <a:r>
                <a:rPr lang="en-NZ" dirty="0">
                  <a:solidFill>
                    <a:schemeClr val="tx1"/>
                  </a:solidFill>
                </a:rPr>
                <a:t>200 mL Passionfruit Juice</a:t>
              </a:r>
            </a:p>
            <a:p>
              <a:pPr algn="ctr"/>
              <a:r>
                <a:rPr lang="en-NZ" dirty="0">
                  <a:solidFill>
                    <a:schemeClr val="tx1"/>
                  </a:solidFill>
                </a:rPr>
                <a:t>300 mL Mango Juice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90A16A-6828-648E-E7CE-A809F2842CA9}"/>
              </a:ext>
            </a:extLst>
          </p:cNvPr>
          <p:cNvGrpSpPr/>
          <p:nvPr/>
        </p:nvGrpSpPr>
        <p:grpSpPr>
          <a:xfrm>
            <a:off x="6038086" y="1281822"/>
            <a:ext cx="2603763" cy="4882056"/>
            <a:chOff x="7123349" y="1320328"/>
            <a:chExt cx="2603763" cy="4882056"/>
          </a:xfrm>
        </p:grpSpPr>
        <p:pic>
          <p:nvPicPr>
            <p:cNvPr id="18" name="Picture 17" descr="A bottle of orange juice&#10;&#10;Description automatically generated">
              <a:extLst>
                <a:ext uri="{FF2B5EF4-FFF2-40B4-BE49-F238E27FC236}">
                  <a16:creationId xmlns:a16="http://schemas.microsoft.com/office/drawing/2014/main" id="{E2D57E13-0DDB-F642-3A41-89ED9D5F0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349" y="1320328"/>
              <a:ext cx="2603763" cy="48820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A04710-B8C4-0E86-7A3B-F6AF2F550666}"/>
                </a:ext>
              </a:extLst>
            </p:cNvPr>
            <p:cNvSpPr txBox="1"/>
            <p:nvPr/>
          </p:nvSpPr>
          <p:spPr>
            <a:xfrm>
              <a:off x="7814653" y="4904018"/>
              <a:ext cx="13568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b="1" dirty="0">
                  <a:latin typeface="Brush Script MT" panose="03060802040406070304" pitchFamily="66" charset="0"/>
                </a:rPr>
                <a:t>Pineapple</a:t>
              </a:r>
            </a:p>
            <a:p>
              <a:pPr algn="ctr"/>
              <a:r>
                <a:rPr lang="en-NZ" sz="2800" b="1" dirty="0">
                  <a:latin typeface="Brush Script MT" panose="03060802040406070304" pitchFamily="66" charset="0"/>
                </a:rPr>
                <a:t>Passion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B7E782-1FF3-ACED-50FA-22BF4649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05802" y="3046611"/>
              <a:ext cx="1468425" cy="1796661"/>
            </a:xfrm>
            <a:prstGeom prst="rect">
              <a:avLst/>
            </a:prstGeom>
          </p:spPr>
        </p:pic>
      </p:grp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A5A8B535-80FB-28DC-CBEF-C6F0A265D54D}"/>
              </a:ext>
            </a:extLst>
          </p:cNvPr>
          <p:cNvSpPr/>
          <p:nvPr/>
        </p:nvSpPr>
        <p:spPr>
          <a:xfrm>
            <a:off x="8632454" y="3320266"/>
            <a:ext cx="2603764" cy="1477328"/>
          </a:xfrm>
          <a:prstGeom prst="borderCallout1">
            <a:avLst>
              <a:gd name="adj1" fmla="val 52990"/>
              <a:gd name="adj2" fmla="val -2729"/>
              <a:gd name="adj3" fmla="val 70359"/>
              <a:gd name="adj4" fmla="val -1517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</a:rPr>
              <a:t>275 mL Pineapple Juice</a:t>
            </a:r>
          </a:p>
          <a:p>
            <a:pPr algn="ctr"/>
            <a:r>
              <a:rPr lang="en-NZ" dirty="0">
                <a:solidFill>
                  <a:schemeClr val="tx1"/>
                </a:solidFill>
              </a:rPr>
              <a:t>225 mL Passionfruit Juice</a:t>
            </a:r>
          </a:p>
          <a:p>
            <a:pPr algn="ctr"/>
            <a:r>
              <a:rPr lang="en-NZ" dirty="0">
                <a:solidFill>
                  <a:schemeClr val="tx1"/>
                </a:solidFill>
              </a:rPr>
              <a:t>450 mL Mango Juice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3896CF-9B46-F42E-7D7B-817B53092E0F}"/>
              </a:ext>
            </a:extLst>
          </p:cNvPr>
          <p:cNvSpPr txBox="1"/>
          <p:nvPr/>
        </p:nvSpPr>
        <p:spPr>
          <a:xfrm>
            <a:off x="3287949" y="6163878"/>
            <a:ext cx="217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Old Bottle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3E8654-A598-D3D0-3901-77C63EE06D52}"/>
              </a:ext>
            </a:extLst>
          </p:cNvPr>
          <p:cNvSpPr txBox="1"/>
          <p:nvPr/>
        </p:nvSpPr>
        <p:spPr>
          <a:xfrm>
            <a:off x="6250469" y="6163878"/>
            <a:ext cx="217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New Bottle</a:t>
            </a:r>
          </a:p>
        </p:txBody>
      </p:sp>
    </p:spTree>
    <p:extLst>
      <p:ext uri="{BB962C8B-B14F-4D97-AF65-F5344CB8AC3E}">
        <p14:creationId xmlns:p14="http://schemas.microsoft.com/office/powerpoint/2010/main" val="64309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304</Words>
  <Application>Microsoft Office PowerPoint</Application>
  <PresentationFormat>Widescreen</PresentationFormat>
  <Paragraphs>105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4</cp:revision>
  <dcterms:created xsi:type="dcterms:W3CDTF">2023-08-10T23:45:20Z</dcterms:created>
  <dcterms:modified xsi:type="dcterms:W3CDTF">2023-08-17T01:32:55Z</dcterms:modified>
</cp:coreProperties>
</file>