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BEAF-C64B-E63F-1216-EC7478B1F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FF470-C1F9-55C8-21D1-59274673E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2ECE-3BEE-6ECF-3C57-BCC8C95D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B2741-F340-875F-1C57-BAC0A35A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16770-064C-0844-F9BF-C4736E61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604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2D0-975D-CD74-CBB7-D644CFC9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90195-3979-D2C1-D1D1-6A69CE7E3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8F77F-612C-8574-465F-F263421C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26828-A739-2FCD-8593-7EDBE89E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BB7C-7237-F8C8-1FC7-CB1B2C00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35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5D6CA-C89C-D8D9-262A-0C2758698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67C99-7ECB-440A-18EB-56C4DB180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72A0C-458F-B192-7907-F50D40D8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2133B-2AAD-78B1-5766-8A774CD1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84EF7-F8D1-014E-61E3-2FF4A176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396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D619-5254-DD14-D1EC-378A89AD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6AD6-9330-7BE7-6AFB-376E6522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1223-9944-08B0-AA29-C3B3BE78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0EB70-D188-2387-D313-90B1283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AF94-74A4-78DE-D036-3D5055B3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502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B086-B5F6-D844-18B1-658C42F9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D847F-D412-EEE6-3C2F-373EDB063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4D403-6713-115C-DFE4-C2509B83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467B1-6219-9397-7EC8-8CE29FB9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ED69F-CA33-2345-BE02-54EDE1DA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410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B04C-22C6-4121-3055-22B54A5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22D7-E0AB-B258-3F8A-33F4F13C1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E3EB6-9D47-19BF-EE80-A79030309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405FD-CFB4-AD5B-A4A7-A704B3C3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753AE-509E-F67B-F7B9-04272E8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A9974-9027-759E-B2E5-E31A1148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70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9F44-2384-2DC3-9934-3195DE1C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5A69B-0066-F4CD-BC76-A431AD96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C65D4-C470-5120-D138-EBD79B92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8E433-D8F8-CDA2-D720-2D4BCFF79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C2A86-3ABA-9F11-263B-EE2C533BA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625D1-530F-56D0-BF29-42AC0459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60E45-580A-B952-1166-4FD45C07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C47FD-FAE1-1D1E-7FC1-DA0CF2B7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801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4371-7B00-C4DC-064D-39AE6BAC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6F553-86F1-410B-B09C-2B4EC317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A3AAE-4E88-FCCC-DE0F-224E026C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1F18B-6D38-29AD-C528-39206DB9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60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F32F1-F50B-676E-57E9-21C8EC2E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AEB9F-C5AE-4B2D-C636-23BDD556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6D0E7-4111-5B02-C077-6FAD4A18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59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3A90-1EAB-F59B-1AB2-A7103CC1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829B-FFB4-C761-C1F9-BAF0EA103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72C46-B902-A16D-419E-82340AC4D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4145E-95C3-8884-3C68-FBF854D8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32FD-03E8-BA72-E8E0-8825F1B4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DD158-9BE6-AEA1-F6F9-80902890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49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0846-246C-4639-90D4-D9796C3E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7F2CE-31CF-3164-AAC2-81B5A40DE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C46AE-31AD-9D3E-C89A-516C2654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0DDBF-8642-F9D4-6AF3-A7CF06E2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F9DA5-71C3-1D64-68A3-69AC2C8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6E64F-300F-9322-DE4F-386D3855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57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666C7-2FE4-3684-E290-4E772232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AAA8C-C978-84DE-4098-651B4DCCA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85B7-8429-D588-A83B-4CEFA802F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0A55-35F6-4753-972A-FC3291FF4E53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8B7F-7438-AC86-7017-B67341C82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00C60-F014-5382-46AB-D1697B31E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4D5-68C6-4761-8DD4-27E28A9381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50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C138D-62F8-542C-97D1-9007D7BE2CF5}"/>
              </a:ext>
            </a:extLst>
          </p:cNvPr>
          <p:cNvSpPr txBox="1"/>
          <p:nvPr/>
        </p:nvSpPr>
        <p:spPr>
          <a:xfrm>
            <a:off x="206404" y="1459543"/>
            <a:ext cx="4247609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7764" defTabSz="795528">
              <a:lnSpc>
                <a:spcPct val="107000"/>
              </a:lnSpc>
              <a:spcAft>
                <a:spcPts val="718"/>
              </a:spcAft>
            </a:pPr>
            <a:r>
              <a:rPr lang="en-NZ" sz="2200" kern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Audrey commutes to work on her scooter.</a:t>
            </a:r>
          </a:p>
          <a:p>
            <a:pPr marL="397764" defTabSz="795528">
              <a:lnSpc>
                <a:spcPct val="107000"/>
              </a:lnSpc>
              <a:spcAft>
                <a:spcPts val="718"/>
              </a:spcAft>
            </a:pPr>
            <a:r>
              <a:rPr lang="en-NZ" sz="2200" kern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The one-way trip is 12 kilometres.</a:t>
            </a:r>
          </a:p>
          <a:p>
            <a:pPr marL="397764" defTabSz="795528">
              <a:lnSpc>
                <a:spcPct val="107000"/>
              </a:lnSpc>
              <a:spcAft>
                <a:spcPts val="718"/>
              </a:spcAft>
            </a:pPr>
            <a:r>
              <a:rPr lang="en-NZ" sz="2200" kern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She averages a speed of 40 kilometres per hour which includes the stops she makes. </a:t>
            </a:r>
          </a:p>
          <a:p>
            <a:pPr marL="397764" defTabSz="795528">
              <a:lnSpc>
                <a:spcPct val="107000"/>
              </a:lnSpc>
              <a:spcAft>
                <a:spcPts val="718"/>
              </a:spcAft>
            </a:pPr>
            <a:r>
              <a:rPr lang="en-NZ" sz="2200" kern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How long, in minutes, is each trip to work?</a:t>
            </a:r>
            <a:endParaRPr lang="en-N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on a scooter&#10;&#10;Description automatically generated">
            <a:extLst>
              <a:ext uri="{FF2B5EF4-FFF2-40B4-BE49-F238E27FC236}">
                <a16:creationId xmlns:a16="http://schemas.microsoft.com/office/drawing/2014/main" id="{1A204CA7-C839-C317-B4B7-D701D37E1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00" y="1319289"/>
            <a:ext cx="6734757" cy="44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0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0E5893D-D93A-A693-E371-685E627AA9D2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50BEC-FA37-B625-545A-0D6CA5A3E007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C1D8785-5E93-401B-544E-AC9F341B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0996"/>
              </p:ext>
            </p:extLst>
          </p:nvPr>
        </p:nvGraphicFramePr>
        <p:xfrm>
          <a:off x="827779" y="489760"/>
          <a:ext cx="6328558" cy="195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279">
                  <a:extLst>
                    <a:ext uri="{9D8B030D-6E8A-4147-A177-3AD203B41FA5}">
                      <a16:colId xmlns:a16="http://schemas.microsoft.com/office/drawing/2014/main" val="224643363"/>
                    </a:ext>
                  </a:extLst>
                </a:gridCol>
                <a:gridCol w="3164279">
                  <a:extLst>
                    <a:ext uri="{9D8B030D-6E8A-4147-A177-3AD203B41FA5}">
                      <a16:colId xmlns:a16="http://schemas.microsoft.com/office/drawing/2014/main" val="2966207078"/>
                    </a:ext>
                  </a:extLst>
                </a:gridCol>
              </a:tblGrid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Time in minutes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44712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16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01854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endParaRPr lang="en-NZ" sz="2400" dirty="0"/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dirty="0"/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5455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9.6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36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2063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60E0F60-CF8F-2BA3-803B-AC5F9D00A9DF}"/>
              </a:ext>
            </a:extLst>
          </p:cNvPr>
          <p:cNvGrpSpPr/>
          <p:nvPr/>
        </p:nvGrpSpPr>
        <p:grpSpPr>
          <a:xfrm>
            <a:off x="894349" y="1345516"/>
            <a:ext cx="6241057" cy="613344"/>
            <a:chOff x="1118075" y="1755731"/>
            <a:chExt cx="4816019" cy="309142"/>
          </a:xfrm>
        </p:grpSpPr>
        <p:sp>
          <p:nvSpPr>
            <p:cNvPr id="4" name="Arrow: Curved Right 3">
              <a:extLst>
                <a:ext uri="{FF2B5EF4-FFF2-40B4-BE49-F238E27FC236}">
                  <a16:creationId xmlns:a16="http://schemas.microsoft.com/office/drawing/2014/main" id="{CE92BD8D-3486-6918-3F61-874C8CE6BD4B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C6FDB6-4595-6D30-B34D-D9F2214CB97F}"/>
                </a:ext>
              </a:extLst>
            </p:cNvPr>
            <p:cNvSpPr txBox="1"/>
            <p:nvPr/>
          </p:nvSpPr>
          <p:spPr>
            <a:xfrm>
              <a:off x="1118075" y="1822747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0.6</a:t>
              </a:r>
            </a:p>
          </p:txBody>
        </p:sp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834B0D24-1B68-8745-BBC6-BA94E8C70222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3844A3-8502-6278-E11C-704F5B67FC71}"/>
                </a:ext>
              </a:extLst>
            </p:cNvPr>
            <p:cNvSpPr txBox="1"/>
            <p:nvPr/>
          </p:nvSpPr>
          <p:spPr>
            <a:xfrm>
              <a:off x="5308943" y="1808463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0.6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F270-05F6-C0BB-C3C9-A19E20DC5A90}"/>
              </a:ext>
            </a:extLst>
          </p:cNvPr>
          <p:cNvGrpSpPr/>
          <p:nvPr/>
        </p:nvGrpSpPr>
        <p:grpSpPr>
          <a:xfrm>
            <a:off x="576862" y="4276926"/>
            <a:ext cx="9237305" cy="1273428"/>
            <a:chOff x="522515" y="3247053"/>
            <a:chExt cx="9237305" cy="127342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630A15-7560-D203-D916-B6A7A4F700FF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6060E1-1E99-DBD8-FF4D-4FAB863AF7A1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47E1C2-79E3-1CFA-F2D1-81A82620AB2A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A620E2-2E93-02E7-1F56-962119925082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3B0AA-3613-4490-165A-A9EE6433F21B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82FA2A-A602-6C3D-F23D-69E28D3EB6A0}"/>
                </a:ext>
              </a:extLst>
            </p:cNvPr>
            <p:cNvGrpSpPr/>
            <p:nvPr/>
          </p:nvGrpSpPr>
          <p:grpSpPr>
            <a:xfrm>
              <a:off x="6375919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B4D3F-E60D-361B-5C54-6B8362E3E707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E5A63A-8CB6-A1BD-05D9-A139F14F0B13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16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86007-EBCF-9C9B-00A6-D4F0E51713B9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E62A0-C971-A2E5-8879-0449274AD01A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D698-C5DC-5873-9521-9916F4181044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F9AD-927B-8CB9-4A2C-4A61FF817CF7}"/>
              </a:ext>
            </a:extLst>
          </p:cNvPr>
          <p:cNvCxnSpPr/>
          <p:nvPr/>
        </p:nvCxnSpPr>
        <p:spPr>
          <a:xfrm>
            <a:off x="4558085" y="478458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EB522-051B-CE16-45F9-E8652E15CFBA}"/>
              </a:ext>
            </a:extLst>
          </p:cNvPr>
          <p:cNvSpPr txBox="1"/>
          <p:nvPr/>
        </p:nvSpPr>
        <p:spPr>
          <a:xfrm>
            <a:off x="4231514" y="432291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9.6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E2F7F-581A-ECA4-4797-9C38186A0B38}"/>
              </a:ext>
            </a:extLst>
          </p:cNvPr>
          <p:cNvSpPr txBox="1"/>
          <p:nvPr/>
        </p:nvSpPr>
        <p:spPr>
          <a:xfrm>
            <a:off x="4161760" y="5094072"/>
            <a:ext cx="78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906CE-82EB-BB08-BC6E-BFCF9692B9EA}"/>
              </a:ext>
            </a:extLst>
          </p:cNvPr>
          <p:cNvSpPr txBox="1"/>
          <p:nvPr/>
        </p:nvSpPr>
        <p:spPr>
          <a:xfrm>
            <a:off x="330416" y="3890658"/>
            <a:ext cx="80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the double number line up into tenths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436710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÷60=0⋅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N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436710" cy="383310"/>
              </a:xfrm>
              <a:prstGeom prst="rect">
                <a:avLst/>
              </a:prstGeom>
              <a:blipFill>
                <a:blip r:embed="rId2"/>
                <a:stretch>
                  <a:fillRect l="-1596" t="-15873" r="-1596" b="-3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/>
              <p:nvPr/>
            </p:nvSpPr>
            <p:spPr>
              <a:xfrm>
                <a:off x="7860673" y="2042489"/>
                <a:ext cx="2801473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0⋅</m:t>
                      </m:r>
                      <m:r>
                        <a:rPr lang="en-NZ" sz="2400" i="1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N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.6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73" y="2042489"/>
                <a:ext cx="2801473" cy="383310"/>
              </a:xfrm>
              <a:prstGeom prst="rect">
                <a:avLst/>
              </a:prstGeom>
              <a:blipFill>
                <a:blip r:embed="rId3"/>
                <a:stretch>
                  <a:fillRect l="-1957" t="-14286" r="-2174" b="-793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844BB23-8BC3-6E36-9D42-4C8444AF399F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522039-F950-E8BB-69AA-4A68DD689131}"/>
              </a:ext>
            </a:extLst>
          </p:cNvPr>
          <p:cNvCxnSpPr/>
          <p:nvPr/>
        </p:nvCxnSpPr>
        <p:spPr>
          <a:xfrm>
            <a:off x="1299414" y="4815307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65E556-318E-DE5E-2673-DFA00F47FB5E}"/>
              </a:ext>
            </a:extLst>
          </p:cNvPr>
          <p:cNvSpPr txBox="1"/>
          <p:nvPr/>
        </p:nvSpPr>
        <p:spPr>
          <a:xfrm>
            <a:off x="972843" y="4353642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1.6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B45CB-C9B6-75D3-5124-280E22B8C5EA}"/>
              </a:ext>
            </a:extLst>
          </p:cNvPr>
          <p:cNvSpPr txBox="1"/>
          <p:nvPr/>
        </p:nvSpPr>
        <p:spPr>
          <a:xfrm>
            <a:off x="972843" y="5095225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44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6959C-F90F-8240-FFFF-C15DFB58CF12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Alec catches the train to work.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journey takes 75 minutes at an average speed of 88 </a:t>
            </a:r>
            <a:r>
              <a:rPr lang="en-US" sz="2400" dirty="0" err="1"/>
              <a:t>kilometres</a:t>
            </a:r>
            <a:r>
              <a:rPr lang="en-US" sz="2400" dirty="0"/>
              <a:t> per hour.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distance, in </a:t>
            </a:r>
            <a:r>
              <a:rPr lang="en-US" sz="2400" dirty="0" err="1"/>
              <a:t>kilometres</a:t>
            </a:r>
            <a:r>
              <a:rPr lang="en-US" sz="2400" dirty="0"/>
              <a:t>, is Alec’s train journey?</a:t>
            </a:r>
          </a:p>
        </p:txBody>
      </p:sp>
      <p:pic>
        <p:nvPicPr>
          <p:cNvPr id="5" name="Picture 4" descr="A person using a computer on a train&#10;&#10;Description automatically generated with medium confidence">
            <a:extLst>
              <a:ext uri="{FF2B5EF4-FFF2-40B4-BE49-F238E27FC236}">
                <a16:creationId xmlns:a16="http://schemas.microsoft.com/office/drawing/2014/main" id="{384D8C0F-749D-969F-EAAC-2A02F54F8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" r="2" b="201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028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0E5893D-D93A-A693-E371-685E627AA9D2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50BEC-FA37-B625-545A-0D6CA5A3E007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C1D8785-5E93-401B-544E-AC9F341B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24"/>
              </p:ext>
            </p:extLst>
          </p:nvPr>
        </p:nvGraphicFramePr>
        <p:xfrm>
          <a:off x="827779" y="489760"/>
          <a:ext cx="6328558" cy="195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279">
                  <a:extLst>
                    <a:ext uri="{9D8B030D-6E8A-4147-A177-3AD203B41FA5}">
                      <a16:colId xmlns:a16="http://schemas.microsoft.com/office/drawing/2014/main" val="224643363"/>
                    </a:ext>
                  </a:extLst>
                </a:gridCol>
                <a:gridCol w="3164279">
                  <a:extLst>
                    <a:ext uri="{9D8B030D-6E8A-4147-A177-3AD203B41FA5}">
                      <a16:colId xmlns:a16="http://schemas.microsoft.com/office/drawing/2014/main" val="2966207078"/>
                    </a:ext>
                  </a:extLst>
                </a:gridCol>
              </a:tblGrid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Time in minutes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44712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88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01854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endParaRPr lang="en-NZ" sz="2400" dirty="0"/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dirty="0"/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5455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110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75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2063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60E0F60-CF8F-2BA3-803B-AC5F9D00A9DF}"/>
              </a:ext>
            </a:extLst>
          </p:cNvPr>
          <p:cNvGrpSpPr/>
          <p:nvPr/>
        </p:nvGrpSpPr>
        <p:grpSpPr>
          <a:xfrm>
            <a:off x="894349" y="1345516"/>
            <a:ext cx="6241057" cy="613344"/>
            <a:chOff x="1118075" y="1755731"/>
            <a:chExt cx="4816019" cy="309142"/>
          </a:xfrm>
        </p:grpSpPr>
        <p:sp>
          <p:nvSpPr>
            <p:cNvPr id="4" name="Arrow: Curved Right 3">
              <a:extLst>
                <a:ext uri="{FF2B5EF4-FFF2-40B4-BE49-F238E27FC236}">
                  <a16:creationId xmlns:a16="http://schemas.microsoft.com/office/drawing/2014/main" id="{CE92BD8D-3486-6918-3F61-874C8CE6BD4B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C6FDB6-4595-6D30-B34D-D9F2214CB97F}"/>
                </a:ext>
              </a:extLst>
            </p:cNvPr>
            <p:cNvSpPr txBox="1"/>
            <p:nvPr/>
          </p:nvSpPr>
          <p:spPr>
            <a:xfrm>
              <a:off x="1118075" y="1822747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1.25</a:t>
              </a:r>
            </a:p>
          </p:txBody>
        </p:sp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834B0D24-1B68-8745-BBC6-BA94E8C70222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3844A3-8502-6278-E11C-704F5B67FC71}"/>
                </a:ext>
              </a:extLst>
            </p:cNvPr>
            <p:cNvSpPr txBox="1"/>
            <p:nvPr/>
          </p:nvSpPr>
          <p:spPr>
            <a:xfrm>
              <a:off x="5308943" y="1808463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1.25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F270-05F6-C0BB-C3C9-A19E20DC5A90}"/>
              </a:ext>
            </a:extLst>
          </p:cNvPr>
          <p:cNvGrpSpPr/>
          <p:nvPr/>
        </p:nvGrpSpPr>
        <p:grpSpPr>
          <a:xfrm>
            <a:off x="576862" y="4276926"/>
            <a:ext cx="9237305" cy="1273428"/>
            <a:chOff x="522515" y="3247053"/>
            <a:chExt cx="9237305" cy="127342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630A15-7560-D203-D916-B6A7A4F700FF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6060E1-1E99-DBD8-FF4D-4FAB863AF7A1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47E1C2-79E3-1CFA-F2D1-81A82620AB2A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A620E2-2E93-02E7-1F56-962119925082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3B0AA-3613-4490-165A-A9EE6433F21B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82FA2A-A602-6C3D-F23D-69E28D3EB6A0}"/>
                </a:ext>
              </a:extLst>
            </p:cNvPr>
            <p:cNvGrpSpPr/>
            <p:nvPr/>
          </p:nvGrpSpPr>
          <p:grpSpPr>
            <a:xfrm>
              <a:off x="5060385" y="3278387"/>
              <a:ext cx="653142" cy="1203248"/>
              <a:chOff x="-793019" y="3278387"/>
              <a:chExt cx="653142" cy="12032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B4D3F-E60D-361B-5C54-6B8362E3E707}"/>
                  </a:ext>
                </a:extLst>
              </p:cNvPr>
              <p:cNvCxnSpPr/>
              <p:nvPr/>
            </p:nvCxnSpPr>
            <p:spPr>
              <a:xfrm>
                <a:off x="-466448" y="3740052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E5A63A-8CB6-A1BD-05D9-A139F14F0B13}"/>
                  </a:ext>
                </a:extLst>
              </p:cNvPr>
              <p:cNvSpPr txBox="1"/>
              <p:nvPr/>
            </p:nvSpPr>
            <p:spPr>
              <a:xfrm>
                <a:off x="-793019" y="3278387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88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86007-EBCF-9C9B-00A6-D4F0E51713B9}"/>
                  </a:ext>
                </a:extLst>
              </p:cNvPr>
              <p:cNvSpPr txBox="1"/>
              <p:nvPr/>
            </p:nvSpPr>
            <p:spPr>
              <a:xfrm>
                <a:off x="-793019" y="4019970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E62A0-C971-A2E5-8879-0449274AD01A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D698-C5DC-5873-9521-9916F4181044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F9AD-927B-8CB9-4A2C-4A61FF817CF7}"/>
              </a:ext>
            </a:extLst>
          </p:cNvPr>
          <p:cNvCxnSpPr/>
          <p:nvPr/>
        </p:nvCxnSpPr>
        <p:spPr>
          <a:xfrm>
            <a:off x="6586548" y="4741475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EB522-051B-CE16-45F9-E8652E15CFBA}"/>
              </a:ext>
            </a:extLst>
          </p:cNvPr>
          <p:cNvSpPr txBox="1"/>
          <p:nvPr/>
        </p:nvSpPr>
        <p:spPr>
          <a:xfrm>
            <a:off x="6259977" y="4279810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E2F7F-581A-ECA4-4797-9C38186A0B38}"/>
              </a:ext>
            </a:extLst>
          </p:cNvPr>
          <p:cNvSpPr txBox="1"/>
          <p:nvPr/>
        </p:nvSpPr>
        <p:spPr>
          <a:xfrm>
            <a:off x="6190223" y="5050966"/>
            <a:ext cx="78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75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906CE-82EB-BB08-BC6E-BFCF9692B9EA}"/>
              </a:ext>
            </a:extLst>
          </p:cNvPr>
          <p:cNvSpPr txBox="1"/>
          <p:nvPr/>
        </p:nvSpPr>
        <p:spPr>
          <a:xfrm>
            <a:off x="330416" y="3890658"/>
            <a:ext cx="80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the double number line up into quarters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436710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÷60=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N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436710" cy="383310"/>
              </a:xfrm>
              <a:prstGeom prst="rect">
                <a:avLst/>
              </a:prstGeom>
              <a:blipFill>
                <a:blip r:embed="rId2"/>
                <a:stretch>
                  <a:fillRect l="-1596" t="-15873" r="-1596" b="-3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/>
              <p:nvPr/>
            </p:nvSpPr>
            <p:spPr>
              <a:xfrm>
                <a:off x="7860673" y="2042489"/>
                <a:ext cx="2908873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en-NZ" sz="2400" i="1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N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73" y="2042489"/>
                <a:ext cx="2908873" cy="383310"/>
              </a:xfrm>
              <a:prstGeom prst="rect">
                <a:avLst/>
              </a:prstGeom>
              <a:blipFill>
                <a:blip r:embed="rId3"/>
                <a:stretch>
                  <a:fillRect l="-1883" t="-14286" r="-1883" b="-95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844BB23-8BC3-6E36-9D42-4C8444AF399F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522039-F950-E8BB-69AA-4A68DD689131}"/>
              </a:ext>
            </a:extLst>
          </p:cNvPr>
          <p:cNvCxnSpPr/>
          <p:nvPr/>
        </p:nvCxnSpPr>
        <p:spPr>
          <a:xfrm>
            <a:off x="2148111" y="480877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65E556-318E-DE5E-2673-DFA00F47FB5E}"/>
              </a:ext>
            </a:extLst>
          </p:cNvPr>
          <p:cNvSpPr txBox="1"/>
          <p:nvPr/>
        </p:nvSpPr>
        <p:spPr>
          <a:xfrm>
            <a:off x="1821540" y="434710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B45CB-C9B6-75D3-5124-280E22B8C5EA}"/>
              </a:ext>
            </a:extLst>
          </p:cNvPr>
          <p:cNvSpPr txBox="1"/>
          <p:nvPr/>
        </p:nvSpPr>
        <p:spPr>
          <a:xfrm>
            <a:off x="1821540" y="5088689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698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6959C-F90F-8240-FFFF-C15DFB58CF12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Rosalie drives to her polytechnic to study.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drive is 24 </a:t>
            </a:r>
            <a:r>
              <a:rPr lang="en-US" sz="2400" dirty="0" err="1"/>
              <a:t>kilometres</a:t>
            </a:r>
            <a:r>
              <a:rPr lang="en-US" sz="2400" dirty="0"/>
              <a:t> and takes her 18 minutes.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is Rosalie’s average speed, in </a:t>
            </a:r>
            <a:r>
              <a:rPr lang="en-US" sz="2400" dirty="0" err="1"/>
              <a:t>kilometres</a:t>
            </a:r>
            <a:r>
              <a:rPr lang="en-US" sz="2400" dirty="0"/>
              <a:t> per hour?</a:t>
            </a:r>
          </a:p>
        </p:txBody>
      </p:sp>
      <p:pic>
        <p:nvPicPr>
          <p:cNvPr id="5" name="Picture 4" descr="A person in a car&#10;&#10;Description automatically generated with low confidence">
            <a:extLst>
              <a:ext uri="{FF2B5EF4-FFF2-40B4-BE49-F238E27FC236}">
                <a16:creationId xmlns:a16="http://schemas.microsoft.com/office/drawing/2014/main" id="{E646C048-1BCD-3B67-A884-C183DDA49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r="1248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88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0E5893D-D93A-A693-E371-685E627AA9D2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50BEC-FA37-B625-545A-0D6CA5A3E007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F270-05F6-C0BB-C3C9-A19E20DC5A90}"/>
              </a:ext>
            </a:extLst>
          </p:cNvPr>
          <p:cNvGrpSpPr/>
          <p:nvPr/>
        </p:nvGrpSpPr>
        <p:grpSpPr>
          <a:xfrm>
            <a:off x="576862" y="4276926"/>
            <a:ext cx="9237305" cy="1281612"/>
            <a:chOff x="522515" y="3247053"/>
            <a:chExt cx="9237305" cy="128161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630A15-7560-D203-D916-B6A7A4F700FF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6060E1-1E99-DBD8-FF4D-4FAB863AF7A1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47E1C2-79E3-1CFA-F2D1-81A82620AB2A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A620E2-2E93-02E7-1F56-962119925082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3B0AA-3613-4490-165A-A9EE6433F21B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82FA2A-A602-6C3D-F23D-69E28D3EB6A0}"/>
                </a:ext>
              </a:extLst>
            </p:cNvPr>
            <p:cNvGrpSpPr/>
            <p:nvPr/>
          </p:nvGrpSpPr>
          <p:grpSpPr>
            <a:xfrm>
              <a:off x="1267880" y="3325417"/>
              <a:ext cx="653142" cy="1203248"/>
              <a:chOff x="-4585524" y="3325417"/>
              <a:chExt cx="653142" cy="12032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B4D3F-E60D-361B-5C54-6B8362E3E707}"/>
                  </a:ext>
                </a:extLst>
              </p:cNvPr>
              <p:cNvCxnSpPr/>
              <p:nvPr/>
            </p:nvCxnSpPr>
            <p:spPr>
              <a:xfrm>
                <a:off x="-4258953" y="3787082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E5A63A-8CB6-A1BD-05D9-A139F14F0B13}"/>
                  </a:ext>
                </a:extLst>
              </p:cNvPr>
              <p:cNvSpPr txBox="1"/>
              <p:nvPr/>
            </p:nvSpPr>
            <p:spPr>
              <a:xfrm>
                <a:off x="-4585524" y="3325417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86007-EBCF-9C9B-00A6-D4F0E51713B9}"/>
                  </a:ext>
                </a:extLst>
              </p:cNvPr>
              <p:cNvSpPr txBox="1"/>
              <p:nvPr/>
            </p:nvSpPr>
            <p:spPr>
              <a:xfrm>
                <a:off x="-4585524" y="4067000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E62A0-C971-A2E5-8879-0449274AD01A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D698-C5DC-5873-9521-9916F4181044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F9AD-927B-8CB9-4A2C-4A61FF817CF7}"/>
              </a:ext>
            </a:extLst>
          </p:cNvPr>
          <p:cNvCxnSpPr/>
          <p:nvPr/>
        </p:nvCxnSpPr>
        <p:spPr>
          <a:xfrm>
            <a:off x="6586548" y="4741475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EB522-051B-CE16-45F9-E8652E15CFBA}"/>
              </a:ext>
            </a:extLst>
          </p:cNvPr>
          <p:cNvSpPr txBox="1"/>
          <p:nvPr/>
        </p:nvSpPr>
        <p:spPr>
          <a:xfrm>
            <a:off x="6259977" y="4279810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E2F7F-581A-ECA4-4797-9C38186A0B38}"/>
              </a:ext>
            </a:extLst>
          </p:cNvPr>
          <p:cNvSpPr txBox="1"/>
          <p:nvPr/>
        </p:nvSpPr>
        <p:spPr>
          <a:xfrm>
            <a:off x="6190223" y="5050966"/>
            <a:ext cx="78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906CE-82EB-BB08-BC6E-BFCF9692B9EA}"/>
              </a:ext>
            </a:extLst>
          </p:cNvPr>
          <p:cNvSpPr txBox="1"/>
          <p:nvPr/>
        </p:nvSpPr>
        <p:spPr>
          <a:xfrm>
            <a:off x="330416" y="3890658"/>
            <a:ext cx="80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the double number line up into tenths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199466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1⋅</m:t>
                      </m:r>
                      <m:acc>
                        <m:accPr>
                          <m:chr m:val="̇"/>
                          <m:ctrlPr>
                            <a:rPr lang="en-N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199466" cy="383310"/>
              </a:xfrm>
              <a:prstGeom prst="rect">
                <a:avLst/>
              </a:prstGeom>
              <a:blipFill>
                <a:blip r:embed="rId2"/>
                <a:stretch>
                  <a:fillRect l="-1714" t="-15873" r="-1905" b="-3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/>
              <p:nvPr/>
            </p:nvSpPr>
            <p:spPr>
              <a:xfrm>
                <a:off x="8148934" y="1986164"/>
                <a:ext cx="3043847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1⋅</m:t>
                      </m:r>
                      <m:acc>
                        <m:accPr>
                          <m:chr m:val="̇"/>
                          <m:ctrlPr>
                            <a:rPr lang="en-N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h𝑟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34" y="1986164"/>
                <a:ext cx="3043847" cy="383310"/>
              </a:xfrm>
              <a:prstGeom prst="rect">
                <a:avLst/>
              </a:prstGeom>
              <a:blipFill>
                <a:blip r:embed="rId3"/>
                <a:stretch>
                  <a:fillRect l="-2004" t="-15873" r="-2004" b="-3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844BB23-8BC3-6E36-9D42-4C8444AF399F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522039-F950-E8BB-69AA-4A68DD689131}"/>
              </a:ext>
            </a:extLst>
          </p:cNvPr>
          <p:cNvCxnSpPr/>
          <p:nvPr/>
        </p:nvCxnSpPr>
        <p:spPr>
          <a:xfrm>
            <a:off x="2720735" y="4809955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65E556-318E-DE5E-2673-DFA00F47FB5E}"/>
              </a:ext>
            </a:extLst>
          </p:cNvPr>
          <p:cNvSpPr txBox="1"/>
          <p:nvPr/>
        </p:nvSpPr>
        <p:spPr>
          <a:xfrm>
            <a:off x="2394164" y="4348290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B45CB-C9B6-75D3-5124-280E22B8C5EA}"/>
              </a:ext>
            </a:extLst>
          </p:cNvPr>
          <p:cNvSpPr txBox="1"/>
          <p:nvPr/>
        </p:nvSpPr>
        <p:spPr>
          <a:xfrm>
            <a:off x="2394164" y="5089873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6DB7D1EA-5A47-8094-B87D-E5FE1CF767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570557"/>
                  </p:ext>
                </p:extLst>
              </p:nvPr>
            </p:nvGraphicFramePr>
            <p:xfrm>
              <a:off x="434466" y="247451"/>
              <a:ext cx="6328558" cy="1967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4279">
                      <a:extLst>
                        <a:ext uri="{9D8B030D-6E8A-4147-A177-3AD203B41FA5}">
                          <a16:colId xmlns:a16="http://schemas.microsoft.com/office/drawing/2014/main" val="224643363"/>
                        </a:ext>
                      </a:extLst>
                    </a:gridCol>
                    <a:gridCol w="3164279">
                      <a:extLst>
                        <a:ext uri="{9D8B030D-6E8A-4147-A177-3AD203B41FA5}">
                          <a16:colId xmlns:a16="http://schemas.microsoft.com/office/drawing/2014/main" val="2966207078"/>
                        </a:ext>
                      </a:extLst>
                    </a:gridCol>
                  </a:tblGrid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Number of kilometres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Time in minutes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544712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24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18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7801854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Z" sz="2400" b="0" i="1" smtClean="0">
                                    <a:latin typeface="Cambria Math" panose="02040503050406030204" pitchFamily="18" charset="0"/>
                                  </a:rPr>
                                  <m:t>   1.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N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NZ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NZ" sz="2400" dirty="0"/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0654550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80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60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320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6DB7D1EA-5A47-8094-B87D-E5FE1CF767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570557"/>
                  </p:ext>
                </p:extLst>
              </p:nvPr>
            </p:nvGraphicFramePr>
            <p:xfrm>
              <a:off x="434466" y="247451"/>
              <a:ext cx="6328558" cy="1967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4279">
                      <a:extLst>
                        <a:ext uri="{9D8B030D-6E8A-4147-A177-3AD203B41FA5}">
                          <a16:colId xmlns:a16="http://schemas.microsoft.com/office/drawing/2014/main" val="224643363"/>
                        </a:ext>
                      </a:extLst>
                    </a:gridCol>
                    <a:gridCol w="3164279">
                      <a:extLst>
                        <a:ext uri="{9D8B030D-6E8A-4147-A177-3AD203B41FA5}">
                          <a16:colId xmlns:a16="http://schemas.microsoft.com/office/drawing/2014/main" val="2966207078"/>
                        </a:ext>
                      </a:extLst>
                    </a:gridCol>
                  </a:tblGrid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Number of kilometres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Time in minutes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544712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24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18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7801854"/>
                      </a:ext>
                    </a:extLst>
                  </a:tr>
                  <a:tr h="500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7" t="-202439" r="-100769" b="-1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0654550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80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60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32063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7C3025E-A707-217B-BF8D-BEBE23F0F246}"/>
              </a:ext>
            </a:extLst>
          </p:cNvPr>
          <p:cNvGrpSpPr/>
          <p:nvPr/>
        </p:nvGrpSpPr>
        <p:grpSpPr>
          <a:xfrm>
            <a:off x="683354" y="862641"/>
            <a:ext cx="6079085" cy="613344"/>
            <a:chOff x="1211683" y="1755731"/>
            <a:chExt cx="4691031" cy="309142"/>
          </a:xfrm>
        </p:grpSpPr>
        <p:sp>
          <p:nvSpPr>
            <p:cNvPr id="16" name="Arrow: Curved Right 15">
              <a:extLst>
                <a:ext uri="{FF2B5EF4-FFF2-40B4-BE49-F238E27FC236}">
                  <a16:creationId xmlns:a16="http://schemas.microsoft.com/office/drawing/2014/main" id="{9EC7BC32-D3A1-F5F8-6332-D5A843E27818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01431E-9928-A6C3-C5AF-9137FEDE0534}"/>
                </a:ext>
              </a:extLst>
            </p:cNvPr>
            <p:cNvSpPr txBox="1"/>
            <p:nvPr/>
          </p:nvSpPr>
          <p:spPr>
            <a:xfrm>
              <a:off x="1211683" y="1799990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18</a:t>
              </a:r>
            </a:p>
          </p:txBody>
        </p:sp>
        <p:sp>
          <p:nvSpPr>
            <p:cNvPr id="24" name="Arrow: Curved Right 23">
              <a:extLst>
                <a:ext uri="{FF2B5EF4-FFF2-40B4-BE49-F238E27FC236}">
                  <a16:creationId xmlns:a16="http://schemas.microsoft.com/office/drawing/2014/main" id="{72ACB6E5-FC6C-1FE3-56B2-5042DCD67B0E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E509FF-4427-FF06-AAB6-2236EC5A3D91}"/>
                </a:ext>
              </a:extLst>
            </p:cNvPr>
            <p:cNvSpPr txBox="1"/>
            <p:nvPr/>
          </p:nvSpPr>
          <p:spPr>
            <a:xfrm>
              <a:off x="5277563" y="1789046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18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F1739D-A200-FB14-A751-3F8650603027}"/>
              </a:ext>
            </a:extLst>
          </p:cNvPr>
          <p:cNvGrpSpPr/>
          <p:nvPr/>
        </p:nvGrpSpPr>
        <p:grpSpPr>
          <a:xfrm>
            <a:off x="692104" y="1460589"/>
            <a:ext cx="6070335" cy="564964"/>
            <a:chOff x="1233662" y="1755731"/>
            <a:chExt cx="4684280" cy="309142"/>
          </a:xfrm>
        </p:grpSpPr>
        <p:sp>
          <p:nvSpPr>
            <p:cNvPr id="27" name="Arrow: Curved Right 26">
              <a:extLst>
                <a:ext uri="{FF2B5EF4-FFF2-40B4-BE49-F238E27FC236}">
                  <a16:creationId xmlns:a16="http://schemas.microsoft.com/office/drawing/2014/main" id="{FA56C32C-7BF6-3EBA-FD73-039A11458BA5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3F8CA9-6231-8CEC-21AF-0F4D499DEA21}"/>
                </a:ext>
              </a:extLst>
            </p:cNvPr>
            <p:cNvSpPr txBox="1"/>
            <p:nvPr/>
          </p:nvSpPr>
          <p:spPr>
            <a:xfrm>
              <a:off x="1233662" y="1802937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60</a:t>
              </a:r>
            </a:p>
          </p:txBody>
        </p:sp>
        <p:sp>
          <p:nvSpPr>
            <p:cNvPr id="32" name="Arrow: Curved Right 31">
              <a:extLst>
                <a:ext uri="{FF2B5EF4-FFF2-40B4-BE49-F238E27FC236}">
                  <a16:creationId xmlns:a16="http://schemas.microsoft.com/office/drawing/2014/main" id="{A38C1296-7B6F-463C-EF6B-E1B36702FF69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5B0A19-614B-A787-C974-037337C0E67F}"/>
                </a:ext>
              </a:extLst>
            </p:cNvPr>
            <p:cNvSpPr txBox="1"/>
            <p:nvPr/>
          </p:nvSpPr>
          <p:spPr>
            <a:xfrm>
              <a:off x="5292791" y="1807592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9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6959C-F90F-8240-FFFF-C15DFB58CF12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Lorenzo jogs 8.4 </a:t>
            </a:r>
            <a:r>
              <a:rPr lang="en-US" sz="2400" dirty="0" err="1"/>
              <a:t>kilometres</a:t>
            </a:r>
            <a:r>
              <a:rPr lang="en-US" sz="2400" dirty="0"/>
              <a:t> every lunchtime.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run takes him 40 minutes.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is Lorenzo’s average speed, in </a:t>
            </a:r>
            <a:r>
              <a:rPr lang="en-US" sz="2400" dirty="0" err="1"/>
              <a:t>kilometres</a:t>
            </a:r>
            <a:r>
              <a:rPr lang="en-US" sz="2400" dirty="0"/>
              <a:t> per hour?</a:t>
            </a:r>
          </a:p>
        </p:txBody>
      </p:sp>
      <p:pic>
        <p:nvPicPr>
          <p:cNvPr id="5" name="Picture 4" descr="A person running on a trail&#10;&#10;Description automatically generated">
            <a:extLst>
              <a:ext uri="{FF2B5EF4-FFF2-40B4-BE49-F238E27FC236}">
                <a16:creationId xmlns:a16="http://schemas.microsoft.com/office/drawing/2014/main" id="{9FCD5C85-FFBB-A456-A92A-47504690B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r="1613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216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0E5893D-D93A-A693-E371-685E627AA9D2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50BEC-FA37-B625-545A-0D6CA5A3E007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F270-05F6-C0BB-C3C9-A19E20DC5A90}"/>
              </a:ext>
            </a:extLst>
          </p:cNvPr>
          <p:cNvGrpSpPr/>
          <p:nvPr/>
        </p:nvGrpSpPr>
        <p:grpSpPr>
          <a:xfrm>
            <a:off x="623837" y="4230872"/>
            <a:ext cx="9237305" cy="1290729"/>
            <a:chOff x="522515" y="3247053"/>
            <a:chExt cx="9237305" cy="129072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630A15-7560-D203-D916-B6A7A4F700FF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6060E1-1E99-DBD8-FF4D-4FAB863AF7A1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47E1C2-79E3-1CFA-F2D1-81A82620AB2A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A620E2-2E93-02E7-1F56-962119925082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3B0AA-3613-4490-165A-A9EE6433F21B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82FA2A-A602-6C3D-F23D-69E28D3EB6A0}"/>
                </a:ext>
              </a:extLst>
            </p:cNvPr>
            <p:cNvGrpSpPr/>
            <p:nvPr/>
          </p:nvGrpSpPr>
          <p:grpSpPr>
            <a:xfrm>
              <a:off x="2416560" y="3334534"/>
              <a:ext cx="653142" cy="1203248"/>
              <a:chOff x="-3436844" y="3334534"/>
              <a:chExt cx="653142" cy="12032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B4D3F-E60D-361B-5C54-6B8362E3E707}"/>
                  </a:ext>
                </a:extLst>
              </p:cNvPr>
              <p:cNvCxnSpPr/>
              <p:nvPr/>
            </p:nvCxnSpPr>
            <p:spPr>
              <a:xfrm>
                <a:off x="-3110273" y="3796199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E5A63A-8CB6-A1BD-05D9-A139F14F0B13}"/>
                  </a:ext>
                </a:extLst>
              </p:cNvPr>
              <p:cNvSpPr txBox="1"/>
              <p:nvPr/>
            </p:nvSpPr>
            <p:spPr>
              <a:xfrm>
                <a:off x="-3436844" y="3334534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4.2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86007-EBCF-9C9B-00A6-D4F0E51713B9}"/>
                  </a:ext>
                </a:extLst>
              </p:cNvPr>
              <p:cNvSpPr txBox="1"/>
              <p:nvPr/>
            </p:nvSpPr>
            <p:spPr>
              <a:xfrm>
                <a:off x="-3436844" y="4076117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20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E62A0-C971-A2E5-8879-0449274AD01A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D698-C5DC-5873-9521-9916F4181044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F9AD-927B-8CB9-4A2C-4A61FF817CF7}"/>
              </a:ext>
            </a:extLst>
          </p:cNvPr>
          <p:cNvCxnSpPr/>
          <p:nvPr/>
        </p:nvCxnSpPr>
        <p:spPr>
          <a:xfrm>
            <a:off x="6586548" y="4741475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EB522-051B-CE16-45F9-E8652E15CFBA}"/>
              </a:ext>
            </a:extLst>
          </p:cNvPr>
          <p:cNvSpPr txBox="1"/>
          <p:nvPr/>
        </p:nvSpPr>
        <p:spPr>
          <a:xfrm>
            <a:off x="6121032" y="4279810"/>
            <a:ext cx="85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12.6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E2F7F-581A-ECA4-4797-9C38186A0B38}"/>
              </a:ext>
            </a:extLst>
          </p:cNvPr>
          <p:cNvSpPr txBox="1"/>
          <p:nvPr/>
        </p:nvSpPr>
        <p:spPr>
          <a:xfrm>
            <a:off x="6190223" y="5050966"/>
            <a:ext cx="78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906CE-82EB-BB08-BC6E-BFCF9692B9EA}"/>
              </a:ext>
            </a:extLst>
          </p:cNvPr>
          <p:cNvSpPr txBox="1"/>
          <p:nvPr/>
        </p:nvSpPr>
        <p:spPr>
          <a:xfrm>
            <a:off x="330416" y="3890658"/>
            <a:ext cx="80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the double number line up into thirds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338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0.21 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338350" cy="369332"/>
              </a:xfrm>
              <a:prstGeom prst="rect">
                <a:avLst/>
              </a:prstGeom>
              <a:blipFill>
                <a:blip r:embed="rId2"/>
                <a:stretch>
                  <a:fillRect l="-1642" r="-1642" b="-35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/>
              <p:nvPr/>
            </p:nvSpPr>
            <p:spPr>
              <a:xfrm>
                <a:off x="7860673" y="2042489"/>
                <a:ext cx="30528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0.21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h𝑟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73" y="2042489"/>
                <a:ext cx="3052887" cy="369332"/>
              </a:xfrm>
              <a:prstGeom prst="rect">
                <a:avLst/>
              </a:prstGeom>
              <a:blipFill>
                <a:blip r:embed="rId3"/>
                <a:stretch>
                  <a:fillRect l="-1796" r="-1996" b="-3442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844BB23-8BC3-6E36-9D42-4C8444AF399F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522039-F950-E8BB-69AA-4A68DD689131}"/>
              </a:ext>
            </a:extLst>
          </p:cNvPr>
          <p:cNvCxnSpPr/>
          <p:nvPr/>
        </p:nvCxnSpPr>
        <p:spPr>
          <a:xfrm>
            <a:off x="4642141" y="4746882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65E556-318E-DE5E-2673-DFA00F47FB5E}"/>
              </a:ext>
            </a:extLst>
          </p:cNvPr>
          <p:cNvSpPr txBox="1"/>
          <p:nvPr/>
        </p:nvSpPr>
        <p:spPr>
          <a:xfrm>
            <a:off x="4315570" y="4285217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8.4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B45CB-C9B6-75D3-5124-280E22B8C5EA}"/>
              </a:ext>
            </a:extLst>
          </p:cNvPr>
          <p:cNvSpPr txBox="1"/>
          <p:nvPr/>
        </p:nvSpPr>
        <p:spPr>
          <a:xfrm>
            <a:off x="4315570" y="5026800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40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F9B5F105-BB66-88A1-FF91-1A24DDC87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35723"/>
              </p:ext>
            </p:extLst>
          </p:nvPr>
        </p:nvGraphicFramePr>
        <p:xfrm>
          <a:off x="827779" y="489760"/>
          <a:ext cx="6328558" cy="195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279">
                  <a:extLst>
                    <a:ext uri="{9D8B030D-6E8A-4147-A177-3AD203B41FA5}">
                      <a16:colId xmlns:a16="http://schemas.microsoft.com/office/drawing/2014/main" val="224643363"/>
                    </a:ext>
                  </a:extLst>
                </a:gridCol>
                <a:gridCol w="3164279">
                  <a:extLst>
                    <a:ext uri="{9D8B030D-6E8A-4147-A177-3AD203B41FA5}">
                      <a16:colId xmlns:a16="http://schemas.microsoft.com/office/drawing/2014/main" val="2966207078"/>
                    </a:ext>
                  </a:extLst>
                </a:gridCol>
              </a:tblGrid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Time in minutes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44712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8.4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40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01854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endParaRPr lang="en-NZ" sz="2400" dirty="0"/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2400" dirty="0"/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5455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12.6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2063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C20F7A5-350B-41C3-D083-8939AEBBFB6E}"/>
              </a:ext>
            </a:extLst>
          </p:cNvPr>
          <p:cNvGrpSpPr/>
          <p:nvPr/>
        </p:nvGrpSpPr>
        <p:grpSpPr>
          <a:xfrm>
            <a:off x="894349" y="1345516"/>
            <a:ext cx="6241057" cy="613344"/>
            <a:chOff x="1118075" y="1755731"/>
            <a:chExt cx="4816019" cy="309142"/>
          </a:xfrm>
        </p:grpSpPr>
        <p:sp>
          <p:nvSpPr>
            <p:cNvPr id="4" name="Arrow: Curved Right 3">
              <a:extLst>
                <a:ext uri="{FF2B5EF4-FFF2-40B4-BE49-F238E27FC236}">
                  <a16:creationId xmlns:a16="http://schemas.microsoft.com/office/drawing/2014/main" id="{695188DB-F7AD-DF07-7151-3FF9A6D562F8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0A1F2C-5AFF-2A4D-A4D4-4476483B77CB}"/>
                </a:ext>
              </a:extLst>
            </p:cNvPr>
            <p:cNvSpPr txBox="1"/>
            <p:nvPr/>
          </p:nvSpPr>
          <p:spPr>
            <a:xfrm>
              <a:off x="1118075" y="1822747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1.5</a:t>
              </a:r>
            </a:p>
          </p:txBody>
        </p:sp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72B8736E-A9F5-E7C6-EEC3-4814632538CF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12A8A5-2F0D-F0EA-81C7-D1176C1162B4}"/>
                </a:ext>
              </a:extLst>
            </p:cNvPr>
            <p:cNvSpPr txBox="1"/>
            <p:nvPr/>
          </p:nvSpPr>
          <p:spPr>
            <a:xfrm>
              <a:off x="5308943" y="1808463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8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C9E24-5CA0-0E7B-638D-C5FD2879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1916"/>
            <a:ext cx="10071100" cy="6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022F9-C931-EED8-9265-4968FB42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11138"/>
            <a:ext cx="9842500" cy="65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DF386C5-DF61-220D-7DE9-85C068B186B2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EE91E4-B84C-D734-051F-F64696779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50927"/>
              </p:ext>
            </p:extLst>
          </p:nvPr>
        </p:nvGraphicFramePr>
        <p:xfrm>
          <a:off x="864175" y="494171"/>
          <a:ext cx="6328558" cy="2932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279">
                  <a:extLst>
                    <a:ext uri="{9D8B030D-6E8A-4147-A177-3AD203B41FA5}">
                      <a16:colId xmlns:a16="http://schemas.microsoft.com/office/drawing/2014/main" val="224643363"/>
                    </a:ext>
                  </a:extLst>
                </a:gridCol>
                <a:gridCol w="3164279">
                  <a:extLst>
                    <a:ext uri="{9D8B030D-6E8A-4147-A177-3AD203B41FA5}">
                      <a16:colId xmlns:a16="http://schemas.microsoft.com/office/drawing/2014/main" val="2966207078"/>
                    </a:ext>
                  </a:extLst>
                </a:gridCol>
              </a:tblGrid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Time in hours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069551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40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239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Time in minutes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44712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40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01854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1.5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54550"/>
                  </a:ext>
                </a:extLst>
              </a:tr>
              <a:tr h="44537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12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?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2063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54DFF-A841-3CA2-475F-FD37182DD756}"/>
              </a:ext>
            </a:extLst>
          </p:cNvPr>
          <p:cNvGrpSpPr/>
          <p:nvPr/>
        </p:nvGrpSpPr>
        <p:grpSpPr>
          <a:xfrm>
            <a:off x="1159331" y="2110402"/>
            <a:ext cx="6079085" cy="785687"/>
            <a:chOff x="1211683" y="1755731"/>
            <a:chExt cx="4691031" cy="413591"/>
          </a:xfrm>
        </p:grpSpPr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416D0A5D-62AC-E667-95CB-C8267A617141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3C9B89-A740-5E11-50FA-42A039390A02}"/>
                </a:ext>
              </a:extLst>
            </p:cNvPr>
            <p:cNvSpPr txBox="1"/>
            <p:nvPr/>
          </p:nvSpPr>
          <p:spPr>
            <a:xfrm>
              <a:off x="1211683" y="1799990"/>
              <a:ext cx="625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40</a:t>
              </a: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id="{B9A29B0D-8446-7CBA-A8B4-1923EEF97D69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0C250A-F0FF-89F7-59E0-4E66914E4D63}"/>
                </a:ext>
              </a:extLst>
            </p:cNvPr>
            <p:cNvSpPr txBox="1"/>
            <p:nvPr/>
          </p:nvSpPr>
          <p:spPr>
            <a:xfrm>
              <a:off x="5277563" y="1789046"/>
              <a:ext cx="625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40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6009DF-D742-ACFE-2BD8-56F2DD74FC1E}"/>
              </a:ext>
            </a:extLst>
          </p:cNvPr>
          <p:cNvGrpSpPr/>
          <p:nvPr/>
        </p:nvGrpSpPr>
        <p:grpSpPr>
          <a:xfrm>
            <a:off x="576862" y="4276926"/>
            <a:ext cx="9237305" cy="1273428"/>
            <a:chOff x="522515" y="3247053"/>
            <a:chExt cx="9237305" cy="127342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BCB7FD2-808E-C386-7DDA-69B7CDC1AE55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FDDB5B-5F61-D7AC-912B-02FD26034505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F29EC2-CB05-C383-0EBB-BDA429D0C44D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89DA4-F4E1-5108-2ADA-8E6124CA78ED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057A7C-2992-B42F-4D1E-A922E6AF6804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7E7F51-43D4-0990-EC31-275928D0B455}"/>
                </a:ext>
              </a:extLst>
            </p:cNvPr>
            <p:cNvGrpSpPr/>
            <p:nvPr/>
          </p:nvGrpSpPr>
          <p:grpSpPr>
            <a:xfrm>
              <a:off x="6375919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B0957AD-4039-8D4E-A330-BB9A42A2441E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AC830D-4E3B-A745-BC0E-AD222EDC0E73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40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8E5AC8-0D54-61D6-87EF-C9633E6281B2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60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0B9B4C-D471-4025-A93D-4A3D5CCE8B64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2F68EA-C2BC-9624-4406-E1FF4E3634D3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3CF060-9196-0001-DE5D-28E72476D299}"/>
                </a:ext>
              </a:extLst>
            </p:cNvPr>
            <p:cNvGrpSpPr/>
            <p:nvPr/>
          </p:nvGrpSpPr>
          <p:grpSpPr>
            <a:xfrm>
              <a:off x="2469505" y="3301279"/>
              <a:ext cx="653142" cy="1203248"/>
              <a:chOff x="-595600" y="3301279"/>
              <a:chExt cx="653142" cy="120324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49C2122-C0AA-F666-962F-660CA55CA5D4}"/>
                  </a:ext>
                </a:extLst>
              </p:cNvPr>
              <p:cNvCxnSpPr/>
              <p:nvPr/>
            </p:nvCxnSpPr>
            <p:spPr>
              <a:xfrm>
                <a:off x="-269029" y="3762944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1384AA-AE21-EBED-4E7A-370A66AA54C8}"/>
                  </a:ext>
                </a:extLst>
              </p:cNvPr>
              <p:cNvSpPr txBox="1"/>
              <p:nvPr/>
            </p:nvSpPr>
            <p:spPr>
              <a:xfrm>
                <a:off x="-595600" y="3301279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12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066142-B9FF-B189-73B5-8865D3D36888}"/>
                  </a:ext>
                </a:extLst>
              </p:cNvPr>
              <p:cNvSpPr txBox="1"/>
              <p:nvPr/>
            </p:nvSpPr>
            <p:spPr>
              <a:xfrm>
                <a:off x="-595600" y="4042862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18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A869B5-B85B-1520-17D4-1D4DB0AF2D07}"/>
              </a:ext>
            </a:extLst>
          </p:cNvPr>
          <p:cNvGrpSpPr/>
          <p:nvPr/>
        </p:nvGrpSpPr>
        <p:grpSpPr>
          <a:xfrm>
            <a:off x="1078758" y="2634057"/>
            <a:ext cx="6153232" cy="794934"/>
            <a:chOff x="1169694" y="1722260"/>
            <a:chExt cx="4748248" cy="434979"/>
          </a:xfrm>
        </p:grpSpPr>
        <p:sp>
          <p:nvSpPr>
            <p:cNvPr id="3" name="Arrow: Curved Right 2">
              <a:extLst>
                <a:ext uri="{FF2B5EF4-FFF2-40B4-BE49-F238E27FC236}">
                  <a16:creationId xmlns:a16="http://schemas.microsoft.com/office/drawing/2014/main" id="{0286C92D-6EB5-95BD-C582-CF9870BEC031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E012C1-2B17-7F4B-4E7B-AAA17680F858}"/>
                </a:ext>
              </a:extLst>
            </p:cNvPr>
            <p:cNvSpPr txBox="1"/>
            <p:nvPr/>
          </p:nvSpPr>
          <p:spPr>
            <a:xfrm>
              <a:off x="1169694" y="1787907"/>
              <a:ext cx="625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12</a:t>
              </a:r>
            </a:p>
          </p:txBody>
        </p:sp>
        <p:sp>
          <p:nvSpPr>
            <p:cNvPr id="12" name="Arrow: Curved Right 11">
              <a:extLst>
                <a:ext uri="{FF2B5EF4-FFF2-40B4-BE49-F238E27FC236}">
                  <a16:creationId xmlns:a16="http://schemas.microsoft.com/office/drawing/2014/main" id="{773FB5F7-BBDB-3E73-93CE-636D79602758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08ECD6-CBCD-97E4-C1C7-B25FB0655DAE}"/>
                </a:ext>
              </a:extLst>
            </p:cNvPr>
            <p:cNvSpPr txBox="1"/>
            <p:nvPr/>
          </p:nvSpPr>
          <p:spPr>
            <a:xfrm>
              <a:off x="5292791" y="1722260"/>
              <a:ext cx="625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12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249BB1-A0BD-93F6-630E-975DE56AF2EC}"/>
              </a:ext>
            </a:extLst>
          </p:cNvPr>
          <p:cNvCxnSpPr/>
          <p:nvPr/>
        </p:nvCxnSpPr>
        <p:spPr>
          <a:xfrm>
            <a:off x="1485902" y="480877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1AFE46B-9326-361A-4A6A-3C5E77BCD574}"/>
              </a:ext>
            </a:extLst>
          </p:cNvPr>
          <p:cNvSpPr txBox="1"/>
          <p:nvPr/>
        </p:nvSpPr>
        <p:spPr>
          <a:xfrm>
            <a:off x="1159331" y="434710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BC39F1-D7AF-3ED0-0388-833BDC92F3A0}"/>
              </a:ext>
            </a:extLst>
          </p:cNvPr>
          <p:cNvSpPr txBox="1"/>
          <p:nvPr/>
        </p:nvSpPr>
        <p:spPr>
          <a:xfrm>
            <a:off x="1159331" y="5088689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EADE7-D369-4501-069A-CDD2396BDD03}"/>
              </a:ext>
            </a:extLst>
          </p:cNvPr>
          <p:cNvSpPr txBox="1"/>
          <p:nvPr/>
        </p:nvSpPr>
        <p:spPr>
          <a:xfrm>
            <a:off x="735482" y="3823439"/>
            <a:ext cx="649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each number in 40 km/60 mins by 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7AFF08-1010-E6ED-8DEE-414C23E7D6AD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F382C1-CDA0-BE8D-C531-B66FAD303AA1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266792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÷60=0⋅</m:t>
                      </m:r>
                      <m:acc>
                        <m:accPr>
                          <m:chr m:val="̇"/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F382C1-CDA0-BE8D-C531-B66FAD303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266792" cy="383310"/>
              </a:xfrm>
              <a:prstGeom prst="rect">
                <a:avLst/>
              </a:prstGeom>
              <a:blipFill>
                <a:blip r:embed="rId2"/>
                <a:stretch>
                  <a:fillRect l="-1679" t="-15873" r="-1866" b="-3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709FAB-B283-3A30-3849-C06F86821187}"/>
                  </a:ext>
                </a:extLst>
              </p:cNvPr>
              <p:cNvSpPr txBox="1"/>
              <p:nvPr/>
            </p:nvSpPr>
            <p:spPr>
              <a:xfrm>
                <a:off x="7860673" y="2042489"/>
                <a:ext cx="2682849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0⋅</m:t>
                      </m:r>
                      <m:acc>
                        <m:accPr>
                          <m:chr m:val="̇"/>
                          <m:ctrlPr>
                            <a:rPr lang="en-N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709FAB-B283-3A30-3849-C06F86821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73" y="2042489"/>
                <a:ext cx="2682849" cy="383310"/>
              </a:xfrm>
              <a:prstGeom prst="rect">
                <a:avLst/>
              </a:prstGeom>
              <a:blipFill>
                <a:blip r:embed="rId3"/>
                <a:stretch>
                  <a:fillRect l="-2041" t="-14286" r="-2041" b="-95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A6D7029-8EC5-FF0D-237D-62711795D471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</p:spTree>
    <p:extLst>
      <p:ext uri="{BB962C8B-B14F-4D97-AF65-F5344CB8AC3E}">
        <p14:creationId xmlns:p14="http://schemas.microsoft.com/office/powerpoint/2010/main" val="18311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headphones and looking at his phone&#10;&#10;Description automatically generated">
            <a:extLst>
              <a:ext uri="{FF2B5EF4-FFF2-40B4-BE49-F238E27FC236}">
                <a16:creationId xmlns:a16="http://schemas.microsoft.com/office/drawing/2014/main" id="{CB29AB59-565A-FF3F-4C4D-39DD5D5EB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6959C-F90F-8240-FFFF-C15DFB58CF12}"/>
              </a:ext>
            </a:extLst>
          </p:cNvPr>
          <p:cNvSpPr txBox="1"/>
          <p:nvPr/>
        </p:nvSpPr>
        <p:spPr>
          <a:xfrm>
            <a:off x="8366762" y="1470640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Kadijah walks to work each day.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fitness app on his watch shows that he walks at a speed of 6.4 </a:t>
            </a:r>
            <a:r>
              <a:rPr lang="en-US" sz="2400" dirty="0" err="1"/>
              <a:t>kilometres</a:t>
            </a:r>
            <a:r>
              <a:rPr lang="en-US" sz="2400" dirty="0"/>
              <a:t> per hour.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the distance from Kadijah’s home to work is 4.8 </a:t>
            </a:r>
            <a:r>
              <a:rPr lang="en-US" sz="2400" dirty="0" err="1"/>
              <a:t>kilometres</a:t>
            </a:r>
            <a:r>
              <a:rPr lang="en-US" sz="2400" dirty="0"/>
              <a:t>, how much time does he take to walk it?</a:t>
            </a:r>
          </a:p>
        </p:txBody>
      </p:sp>
    </p:spTree>
    <p:extLst>
      <p:ext uri="{BB962C8B-B14F-4D97-AF65-F5344CB8AC3E}">
        <p14:creationId xmlns:p14="http://schemas.microsoft.com/office/powerpoint/2010/main" val="417372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0E5893D-D93A-A693-E371-685E627AA9D2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50BEC-FA37-B625-545A-0D6CA5A3E007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C1D8785-5E93-401B-544E-AC9F341B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80144"/>
              </p:ext>
            </p:extLst>
          </p:nvPr>
        </p:nvGraphicFramePr>
        <p:xfrm>
          <a:off x="864175" y="494171"/>
          <a:ext cx="6328558" cy="293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279">
                  <a:extLst>
                    <a:ext uri="{9D8B030D-6E8A-4147-A177-3AD203B41FA5}">
                      <a16:colId xmlns:a16="http://schemas.microsoft.com/office/drawing/2014/main" val="224643363"/>
                    </a:ext>
                  </a:extLst>
                </a:gridCol>
                <a:gridCol w="3164279">
                  <a:extLst>
                    <a:ext uri="{9D8B030D-6E8A-4147-A177-3AD203B41FA5}">
                      <a16:colId xmlns:a16="http://schemas.microsoft.com/office/drawing/2014/main" val="2966207078"/>
                    </a:ext>
                  </a:extLst>
                </a:gridCol>
              </a:tblGrid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Time in hours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069551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6.4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239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Time in minutes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44712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6.4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01854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9.375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5455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4.8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45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2063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60E0F60-CF8F-2BA3-803B-AC5F9D00A9DF}"/>
              </a:ext>
            </a:extLst>
          </p:cNvPr>
          <p:cNvGrpSpPr/>
          <p:nvPr/>
        </p:nvGrpSpPr>
        <p:grpSpPr>
          <a:xfrm>
            <a:off x="983250" y="2120935"/>
            <a:ext cx="6239435" cy="587268"/>
            <a:chOff x="1087946" y="1755731"/>
            <a:chExt cx="4814768" cy="309142"/>
          </a:xfrm>
        </p:grpSpPr>
        <p:sp>
          <p:nvSpPr>
            <p:cNvPr id="4" name="Arrow: Curved Right 3">
              <a:extLst>
                <a:ext uri="{FF2B5EF4-FFF2-40B4-BE49-F238E27FC236}">
                  <a16:creationId xmlns:a16="http://schemas.microsoft.com/office/drawing/2014/main" id="{CE92BD8D-3486-6918-3F61-874C8CE6BD4B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C6FDB6-4595-6D30-B34D-D9F2214CB97F}"/>
                </a:ext>
              </a:extLst>
            </p:cNvPr>
            <p:cNvSpPr txBox="1"/>
            <p:nvPr/>
          </p:nvSpPr>
          <p:spPr>
            <a:xfrm>
              <a:off x="1087946" y="1794991"/>
              <a:ext cx="625151" cy="19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6.4</a:t>
              </a:r>
            </a:p>
          </p:txBody>
        </p:sp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834B0D24-1B68-8745-BBC6-BA94E8C70222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3844A3-8502-6278-E11C-704F5B67FC71}"/>
                </a:ext>
              </a:extLst>
            </p:cNvPr>
            <p:cNvSpPr txBox="1"/>
            <p:nvPr/>
          </p:nvSpPr>
          <p:spPr>
            <a:xfrm>
              <a:off x="5277563" y="1789046"/>
              <a:ext cx="625151" cy="19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6.4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F270-05F6-C0BB-C3C9-A19E20DC5A90}"/>
              </a:ext>
            </a:extLst>
          </p:cNvPr>
          <p:cNvGrpSpPr/>
          <p:nvPr/>
        </p:nvGrpSpPr>
        <p:grpSpPr>
          <a:xfrm>
            <a:off x="576862" y="4276926"/>
            <a:ext cx="9237305" cy="1273428"/>
            <a:chOff x="522515" y="3247053"/>
            <a:chExt cx="9237305" cy="127342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630A15-7560-D203-D916-B6A7A4F700FF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6060E1-1E99-DBD8-FF4D-4FAB863AF7A1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47E1C2-79E3-1CFA-F2D1-81A82620AB2A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A620E2-2E93-02E7-1F56-962119925082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3B0AA-3613-4490-165A-A9EE6433F21B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82FA2A-A602-6C3D-F23D-69E28D3EB6A0}"/>
                </a:ext>
              </a:extLst>
            </p:cNvPr>
            <p:cNvGrpSpPr/>
            <p:nvPr/>
          </p:nvGrpSpPr>
          <p:grpSpPr>
            <a:xfrm>
              <a:off x="6375919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B4D3F-E60D-361B-5C54-6B8362E3E707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E5A63A-8CB6-A1BD-05D9-A139F14F0B13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6.4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86007-EBCF-9C9B-00A6-D4F0E51713B9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E62A0-C971-A2E5-8879-0449274AD01A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D698-C5DC-5873-9521-9916F4181044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94BD3A7-690C-16BC-6BA0-5AE38C9EF4B4}"/>
                </a:ext>
              </a:extLst>
            </p:cNvPr>
            <p:cNvGrpSpPr/>
            <p:nvPr/>
          </p:nvGrpSpPr>
          <p:grpSpPr>
            <a:xfrm>
              <a:off x="5054246" y="3313093"/>
              <a:ext cx="653142" cy="1203248"/>
              <a:chOff x="1989141" y="3313093"/>
              <a:chExt cx="653142" cy="120324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782623B-C11D-6741-581E-A9FDC06A3A5E}"/>
                  </a:ext>
                </a:extLst>
              </p:cNvPr>
              <p:cNvCxnSpPr/>
              <p:nvPr/>
            </p:nvCxnSpPr>
            <p:spPr>
              <a:xfrm>
                <a:off x="2315712" y="377475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2C881A-1E38-D22E-E858-7544AB21FA1B}"/>
                  </a:ext>
                </a:extLst>
              </p:cNvPr>
              <p:cNvSpPr txBox="1"/>
              <p:nvPr/>
            </p:nvSpPr>
            <p:spPr>
              <a:xfrm>
                <a:off x="1989141" y="331309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4.8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AB138E-5825-20BB-0C62-96DA2F8F4711}"/>
                  </a:ext>
                </a:extLst>
              </p:cNvPr>
              <p:cNvSpPr txBox="1"/>
              <p:nvPr/>
            </p:nvSpPr>
            <p:spPr>
              <a:xfrm>
                <a:off x="1989141" y="405467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45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5E6865-D8BF-0860-22F3-DCA42CC6D5FF}"/>
              </a:ext>
            </a:extLst>
          </p:cNvPr>
          <p:cNvGrpSpPr/>
          <p:nvPr/>
        </p:nvGrpSpPr>
        <p:grpSpPr>
          <a:xfrm>
            <a:off x="1080837" y="2695226"/>
            <a:ext cx="6151153" cy="564964"/>
            <a:chOff x="1171298" y="1755731"/>
            <a:chExt cx="4746644" cy="309142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2C81AC02-ECAA-75D1-6107-CAA4E18AB74D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6B558D-774E-197D-326F-5768A8D5A39D}"/>
                </a:ext>
              </a:extLst>
            </p:cNvPr>
            <p:cNvSpPr txBox="1"/>
            <p:nvPr/>
          </p:nvSpPr>
          <p:spPr>
            <a:xfrm>
              <a:off x="1171298" y="1803313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4.8</a:t>
              </a:r>
            </a:p>
          </p:txBody>
        </p:sp>
        <p:sp>
          <p:nvSpPr>
            <p:cNvPr id="27" name="Arrow: Curved Right 26">
              <a:extLst>
                <a:ext uri="{FF2B5EF4-FFF2-40B4-BE49-F238E27FC236}">
                  <a16:creationId xmlns:a16="http://schemas.microsoft.com/office/drawing/2014/main" id="{11965DB0-DB49-22F5-7732-3385161E7E97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35F2EC-5D89-08A2-72F1-324DFE172547}"/>
                </a:ext>
              </a:extLst>
            </p:cNvPr>
            <p:cNvSpPr txBox="1"/>
            <p:nvPr/>
          </p:nvSpPr>
          <p:spPr>
            <a:xfrm>
              <a:off x="5292791" y="1807592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4.8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F9AD-927B-8CB9-4A2C-4A61FF817CF7}"/>
              </a:ext>
            </a:extLst>
          </p:cNvPr>
          <p:cNvCxnSpPr/>
          <p:nvPr/>
        </p:nvCxnSpPr>
        <p:spPr>
          <a:xfrm>
            <a:off x="2479127" y="480877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EB522-051B-CE16-45F9-E8652E15CFBA}"/>
              </a:ext>
            </a:extLst>
          </p:cNvPr>
          <p:cNvSpPr txBox="1"/>
          <p:nvPr/>
        </p:nvSpPr>
        <p:spPr>
          <a:xfrm>
            <a:off x="2152556" y="434710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1.6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E2F7F-581A-ECA4-4797-9C38186A0B38}"/>
              </a:ext>
            </a:extLst>
          </p:cNvPr>
          <p:cNvSpPr txBox="1"/>
          <p:nvPr/>
        </p:nvSpPr>
        <p:spPr>
          <a:xfrm>
            <a:off x="2152556" y="5088689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690CA1-31FC-2C97-4395-5AB78A8A9B56}"/>
              </a:ext>
            </a:extLst>
          </p:cNvPr>
          <p:cNvCxnSpPr/>
          <p:nvPr/>
        </p:nvCxnSpPr>
        <p:spPr>
          <a:xfrm>
            <a:off x="3980605" y="480877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4D2CD0-AF01-111B-0A98-014652CB7885}"/>
              </a:ext>
            </a:extLst>
          </p:cNvPr>
          <p:cNvSpPr txBox="1"/>
          <p:nvPr/>
        </p:nvSpPr>
        <p:spPr>
          <a:xfrm>
            <a:off x="3654034" y="434710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3.2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D57000-2102-6370-B7C5-9B02A4F3CEBE}"/>
              </a:ext>
            </a:extLst>
          </p:cNvPr>
          <p:cNvSpPr txBox="1"/>
          <p:nvPr/>
        </p:nvSpPr>
        <p:spPr>
          <a:xfrm>
            <a:off x="3654034" y="5088689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906CE-82EB-BB08-BC6E-BFCF9692B9EA}"/>
              </a:ext>
            </a:extLst>
          </p:cNvPr>
          <p:cNvSpPr txBox="1"/>
          <p:nvPr/>
        </p:nvSpPr>
        <p:spPr>
          <a:xfrm>
            <a:off x="330417" y="3890658"/>
            <a:ext cx="649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the double number line up into quarters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830023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⋅4÷60=0⋅10</m:t>
                      </m:r>
                      <m:acc>
                        <m:accPr>
                          <m:chr m:val="̇"/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830023" cy="383310"/>
              </a:xfrm>
              <a:prstGeom prst="rect">
                <a:avLst/>
              </a:prstGeom>
              <a:blipFill>
                <a:blip r:embed="rId2"/>
                <a:stretch>
                  <a:fillRect l="-1272" t="-15873" r="-1431" b="-3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/>
              <p:nvPr/>
            </p:nvSpPr>
            <p:spPr>
              <a:xfrm>
                <a:off x="7860673" y="2042489"/>
                <a:ext cx="3246081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0⋅10</m:t>
                      </m:r>
                      <m:acc>
                        <m:accPr>
                          <m:chr m:val="̇"/>
                          <m:ctrlPr>
                            <a:rPr lang="en-N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73" y="2042489"/>
                <a:ext cx="3246081" cy="383310"/>
              </a:xfrm>
              <a:prstGeom prst="rect">
                <a:avLst/>
              </a:prstGeom>
              <a:blipFill>
                <a:blip r:embed="rId3"/>
                <a:stretch>
                  <a:fillRect l="-1689" t="-14286" r="-1689" b="-95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844BB23-8BC3-6E36-9D42-4C8444AF399F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</p:spTree>
    <p:extLst>
      <p:ext uri="{BB962C8B-B14F-4D97-AF65-F5344CB8AC3E}">
        <p14:creationId xmlns:p14="http://schemas.microsoft.com/office/powerpoint/2010/main" val="18770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06959C-F90F-8240-FFFF-C15DFB58CF12}"/>
              </a:ext>
            </a:extLst>
          </p:cNvPr>
          <p:cNvSpPr txBox="1"/>
          <p:nvPr/>
        </p:nvSpPr>
        <p:spPr>
          <a:xfrm>
            <a:off x="632298" y="933855"/>
            <a:ext cx="5933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Luciana catches the bus to work each day.</a:t>
            </a:r>
          </a:p>
          <a:p>
            <a:endParaRPr lang="en-NZ" sz="2400" dirty="0"/>
          </a:p>
          <a:p>
            <a:r>
              <a:rPr lang="en-NZ" sz="2400" dirty="0"/>
              <a:t>On her Public Transport app the road distance of her trip shows as 7.2 kilometres.</a:t>
            </a:r>
          </a:p>
          <a:p>
            <a:r>
              <a:rPr lang="en-NZ" sz="2400" dirty="0"/>
              <a:t>The bus averages a speed of 24 kilometres per hour over that distance.</a:t>
            </a:r>
          </a:p>
          <a:p>
            <a:endParaRPr lang="en-NZ" sz="2400" dirty="0"/>
          </a:p>
          <a:p>
            <a:r>
              <a:rPr lang="en-NZ" sz="2400" dirty="0"/>
              <a:t>How long, in minutes, is the Luciana’s bus trip.</a:t>
            </a:r>
          </a:p>
        </p:txBody>
      </p:sp>
      <p:pic>
        <p:nvPicPr>
          <p:cNvPr id="5" name="Picture 4" descr="A picture containing outdoor, bus, person, yellow&#10;&#10;Description automatically generated">
            <a:extLst>
              <a:ext uri="{FF2B5EF4-FFF2-40B4-BE49-F238E27FC236}">
                <a16:creationId xmlns:a16="http://schemas.microsoft.com/office/drawing/2014/main" id="{B0DDBB9B-29B5-4734-4C95-C8065E441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70" y="796413"/>
            <a:ext cx="5480364" cy="36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8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0E5893D-D93A-A693-E371-685E627AA9D2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50BEC-FA37-B625-545A-0D6CA5A3E007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C1D8785-5E93-401B-544E-AC9F341B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48949"/>
              </p:ext>
            </p:extLst>
          </p:nvPr>
        </p:nvGraphicFramePr>
        <p:xfrm>
          <a:off x="827779" y="489760"/>
          <a:ext cx="6328558" cy="293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279">
                  <a:extLst>
                    <a:ext uri="{9D8B030D-6E8A-4147-A177-3AD203B41FA5}">
                      <a16:colId xmlns:a16="http://schemas.microsoft.com/office/drawing/2014/main" val="224643363"/>
                    </a:ext>
                  </a:extLst>
                </a:gridCol>
                <a:gridCol w="3164279">
                  <a:extLst>
                    <a:ext uri="{9D8B030D-6E8A-4147-A177-3AD203B41FA5}">
                      <a16:colId xmlns:a16="http://schemas.microsoft.com/office/drawing/2014/main" val="2966207078"/>
                    </a:ext>
                  </a:extLst>
                </a:gridCol>
              </a:tblGrid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Time in hours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069551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24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239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Number of kilometres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Time in minutes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44712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24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60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01854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2.5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5455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7.2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/>
                        <a:t>18</a:t>
                      </a:r>
                    </a:p>
                  </a:txBody>
                  <a:tcPr marL="120609" marR="120609" marT="60305" marB="60305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2063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60E0F60-CF8F-2BA3-803B-AC5F9D00A9DF}"/>
              </a:ext>
            </a:extLst>
          </p:cNvPr>
          <p:cNvGrpSpPr/>
          <p:nvPr/>
        </p:nvGrpSpPr>
        <p:grpSpPr>
          <a:xfrm>
            <a:off x="1159331" y="2110401"/>
            <a:ext cx="6079085" cy="587268"/>
            <a:chOff x="1211683" y="1755731"/>
            <a:chExt cx="4691031" cy="309142"/>
          </a:xfrm>
        </p:grpSpPr>
        <p:sp>
          <p:nvSpPr>
            <p:cNvPr id="4" name="Arrow: Curved Right 3">
              <a:extLst>
                <a:ext uri="{FF2B5EF4-FFF2-40B4-BE49-F238E27FC236}">
                  <a16:creationId xmlns:a16="http://schemas.microsoft.com/office/drawing/2014/main" id="{CE92BD8D-3486-6918-3F61-874C8CE6BD4B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C6FDB6-4595-6D30-B34D-D9F2214CB97F}"/>
                </a:ext>
              </a:extLst>
            </p:cNvPr>
            <p:cNvSpPr txBox="1"/>
            <p:nvPr/>
          </p:nvSpPr>
          <p:spPr>
            <a:xfrm>
              <a:off x="1211683" y="1799990"/>
              <a:ext cx="625151" cy="19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24</a:t>
              </a:r>
            </a:p>
          </p:txBody>
        </p:sp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834B0D24-1B68-8745-BBC6-BA94E8C70222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3844A3-8502-6278-E11C-704F5B67FC71}"/>
                </a:ext>
              </a:extLst>
            </p:cNvPr>
            <p:cNvSpPr txBox="1"/>
            <p:nvPr/>
          </p:nvSpPr>
          <p:spPr>
            <a:xfrm>
              <a:off x="5277563" y="1789046"/>
              <a:ext cx="625151" cy="19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24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F270-05F6-C0BB-C3C9-A19E20DC5A90}"/>
              </a:ext>
            </a:extLst>
          </p:cNvPr>
          <p:cNvGrpSpPr/>
          <p:nvPr/>
        </p:nvGrpSpPr>
        <p:grpSpPr>
          <a:xfrm>
            <a:off x="576862" y="4276926"/>
            <a:ext cx="9237305" cy="1273428"/>
            <a:chOff x="522515" y="3247053"/>
            <a:chExt cx="9237305" cy="127342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630A15-7560-D203-D916-B6A7A4F700FF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6060E1-1E99-DBD8-FF4D-4FAB863AF7A1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47E1C2-79E3-1CFA-F2D1-81A82620AB2A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A620E2-2E93-02E7-1F56-962119925082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3B0AA-3613-4490-165A-A9EE6433F21B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82FA2A-A602-6C3D-F23D-69E28D3EB6A0}"/>
                </a:ext>
              </a:extLst>
            </p:cNvPr>
            <p:cNvGrpSpPr/>
            <p:nvPr/>
          </p:nvGrpSpPr>
          <p:grpSpPr>
            <a:xfrm>
              <a:off x="6375919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B4D3F-E60D-361B-5C54-6B8362E3E707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E5A63A-8CB6-A1BD-05D9-A139F14F0B13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24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86007-EBCF-9C9B-00A6-D4F0E51713B9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E62A0-C971-A2E5-8879-0449274AD01A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D698-C5DC-5873-9521-9916F4181044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5E6865-D8BF-0860-22F3-DCA42CC6D5FF}"/>
              </a:ext>
            </a:extLst>
          </p:cNvPr>
          <p:cNvGrpSpPr/>
          <p:nvPr/>
        </p:nvGrpSpPr>
        <p:grpSpPr>
          <a:xfrm>
            <a:off x="1080837" y="2695226"/>
            <a:ext cx="6151153" cy="564964"/>
            <a:chOff x="1171298" y="1755731"/>
            <a:chExt cx="4746644" cy="309142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2C81AC02-ECAA-75D1-6107-CAA4E18AB74D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6B558D-774E-197D-326F-5768A8D5A39D}"/>
                </a:ext>
              </a:extLst>
            </p:cNvPr>
            <p:cNvSpPr txBox="1"/>
            <p:nvPr/>
          </p:nvSpPr>
          <p:spPr>
            <a:xfrm>
              <a:off x="1171298" y="1803313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7.2</a:t>
              </a:r>
            </a:p>
          </p:txBody>
        </p:sp>
        <p:sp>
          <p:nvSpPr>
            <p:cNvPr id="27" name="Arrow: Curved Right 26">
              <a:extLst>
                <a:ext uri="{FF2B5EF4-FFF2-40B4-BE49-F238E27FC236}">
                  <a16:creationId xmlns:a16="http://schemas.microsoft.com/office/drawing/2014/main" id="{11965DB0-DB49-22F5-7732-3385161E7E97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35F2EC-5D89-08A2-72F1-324DFE172547}"/>
                </a:ext>
              </a:extLst>
            </p:cNvPr>
            <p:cNvSpPr txBox="1"/>
            <p:nvPr/>
          </p:nvSpPr>
          <p:spPr>
            <a:xfrm>
              <a:off x="5292791" y="1807592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7.2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F9AD-927B-8CB9-4A2C-4A61FF817CF7}"/>
              </a:ext>
            </a:extLst>
          </p:cNvPr>
          <p:cNvCxnSpPr/>
          <p:nvPr/>
        </p:nvCxnSpPr>
        <p:spPr>
          <a:xfrm>
            <a:off x="2479127" y="480877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EB522-051B-CE16-45F9-E8652E15CFBA}"/>
              </a:ext>
            </a:extLst>
          </p:cNvPr>
          <p:cNvSpPr txBox="1"/>
          <p:nvPr/>
        </p:nvSpPr>
        <p:spPr>
          <a:xfrm>
            <a:off x="2152556" y="434710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E2F7F-581A-ECA4-4797-9C38186A0B38}"/>
              </a:ext>
            </a:extLst>
          </p:cNvPr>
          <p:cNvSpPr txBox="1"/>
          <p:nvPr/>
        </p:nvSpPr>
        <p:spPr>
          <a:xfrm>
            <a:off x="2152556" y="5088689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690CA1-31FC-2C97-4395-5AB78A8A9B56}"/>
              </a:ext>
            </a:extLst>
          </p:cNvPr>
          <p:cNvCxnSpPr/>
          <p:nvPr/>
        </p:nvCxnSpPr>
        <p:spPr>
          <a:xfrm>
            <a:off x="3980605" y="480877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4D2CD0-AF01-111B-0A98-014652CB7885}"/>
              </a:ext>
            </a:extLst>
          </p:cNvPr>
          <p:cNvSpPr txBox="1"/>
          <p:nvPr/>
        </p:nvSpPr>
        <p:spPr>
          <a:xfrm>
            <a:off x="3654034" y="434710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D57000-2102-6370-B7C5-9B02A4F3CEBE}"/>
              </a:ext>
            </a:extLst>
          </p:cNvPr>
          <p:cNvSpPr txBox="1"/>
          <p:nvPr/>
        </p:nvSpPr>
        <p:spPr>
          <a:xfrm>
            <a:off x="3654034" y="5088689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906CE-82EB-BB08-BC6E-BFCF9692B9EA}"/>
              </a:ext>
            </a:extLst>
          </p:cNvPr>
          <p:cNvSpPr txBox="1"/>
          <p:nvPr/>
        </p:nvSpPr>
        <p:spPr>
          <a:xfrm>
            <a:off x="330416" y="3890658"/>
            <a:ext cx="80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the double number line up into quarters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266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÷60=0⋅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266792" cy="369332"/>
              </a:xfrm>
              <a:prstGeom prst="rect">
                <a:avLst/>
              </a:prstGeom>
              <a:blipFill>
                <a:blip r:embed="rId2"/>
                <a:stretch>
                  <a:fillRect l="-1679" r="-1866" b="-35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/>
              <p:nvPr/>
            </p:nvSpPr>
            <p:spPr>
              <a:xfrm>
                <a:off x="7860673" y="2042489"/>
                <a:ext cx="29062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0⋅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73" y="2042489"/>
                <a:ext cx="2906245" cy="369332"/>
              </a:xfrm>
              <a:prstGeom prst="rect">
                <a:avLst/>
              </a:prstGeom>
              <a:blipFill>
                <a:blip r:embed="rId3"/>
                <a:stretch>
                  <a:fillRect l="-1887" r="-2096" b="-655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844BB23-8BC3-6E36-9D42-4C8444AF399F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522039-F950-E8BB-69AA-4A68DD689131}"/>
              </a:ext>
            </a:extLst>
          </p:cNvPr>
          <p:cNvCxnSpPr/>
          <p:nvPr/>
        </p:nvCxnSpPr>
        <p:spPr>
          <a:xfrm>
            <a:off x="1299414" y="4815307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65E556-318E-DE5E-2673-DFA00F47FB5E}"/>
              </a:ext>
            </a:extLst>
          </p:cNvPr>
          <p:cNvSpPr txBox="1"/>
          <p:nvPr/>
        </p:nvSpPr>
        <p:spPr>
          <a:xfrm>
            <a:off x="972843" y="4353642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1.2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B45CB-C9B6-75D3-5124-280E22B8C5EA}"/>
              </a:ext>
            </a:extLst>
          </p:cNvPr>
          <p:cNvSpPr txBox="1"/>
          <p:nvPr/>
        </p:nvSpPr>
        <p:spPr>
          <a:xfrm>
            <a:off x="972843" y="5095225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3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D7D9AB-C519-917C-8306-045D3B296478}"/>
              </a:ext>
            </a:extLst>
          </p:cNvPr>
          <p:cNvCxnSpPr/>
          <p:nvPr/>
        </p:nvCxnSpPr>
        <p:spPr>
          <a:xfrm>
            <a:off x="2979003" y="4815307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E44DC3A-0E40-D42A-1356-EEFEB127846E}"/>
              </a:ext>
            </a:extLst>
          </p:cNvPr>
          <p:cNvSpPr txBox="1"/>
          <p:nvPr/>
        </p:nvSpPr>
        <p:spPr>
          <a:xfrm>
            <a:off x="2652432" y="4353642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7.2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678F9D-3A0F-6F0B-F629-77CE58F99E36}"/>
              </a:ext>
            </a:extLst>
          </p:cNvPr>
          <p:cNvSpPr txBox="1"/>
          <p:nvPr/>
        </p:nvSpPr>
        <p:spPr>
          <a:xfrm>
            <a:off x="2652432" y="5095225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523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women riding scooters on a road&#10;&#10;Description automatically generated">
            <a:extLst>
              <a:ext uri="{FF2B5EF4-FFF2-40B4-BE49-F238E27FC236}">
                <a16:creationId xmlns:a16="http://schemas.microsoft.com/office/drawing/2014/main" id="{A419E68A-92E4-1FAC-440C-BD5B38DA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569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6959C-F90F-8240-FFFF-C15DFB58CF12}"/>
              </a:ext>
            </a:extLst>
          </p:cNvPr>
          <p:cNvSpPr txBox="1"/>
          <p:nvPr/>
        </p:nvSpPr>
        <p:spPr>
          <a:xfrm>
            <a:off x="8082217" y="1785272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Kat and Lily complete 2 circuits of Rata Park on          e-scooters.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They ride for  13 minutes and 12 seconds at a speed of 10 </a:t>
            </a:r>
            <a:r>
              <a:rPr lang="en-US" sz="2400" dirty="0" err="1"/>
              <a:t>kilometres</a:t>
            </a:r>
            <a:r>
              <a:rPr lang="en-US" sz="2400" dirty="0"/>
              <a:t> per hour.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distance, in </a:t>
            </a:r>
            <a:r>
              <a:rPr lang="en-US" sz="2400" dirty="0" err="1"/>
              <a:t>kilometres</a:t>
            </a:r>
            <a:r>
              <a:rPr lang="en-US" sz="2400" dirty="0"/>
              <a:t>, is equal to 2 circuits?</a:t>
            </a:r>
          </a:p>
        </p:txBody>
      </p:sp>
    </p:spTree>
    <p:extLst>
      <p:ext uri="{BB962C8B-B14F-4D97-AF65-F5344CB8AC3E}">
        <p14:creationId xmlns:p14="http://schemas.microsoft.com/office/powerpoint/2010/main" val="271004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0E5893D-D93A-A693-E371-685E627AA9D2}"/>
              </a:ext>
            </a:extLst>
          </p:cNvPr>
          <p:cNvSpPr/>
          <p:nvPr/>
        </p:nvSpPr>
        <p:spPr>
          <a:xfrm>
            <a:off x="7630804" y="695060"/>
            <a:ext cx="4460677" cy="1847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50BEC-FA37-B625-545A-0D6CA5A3E007}"/>
              </a:ext>
            </a:extLst>
          </p:cNvPr>
          <p:cNvSpPr/>
          <p:nvPr/>
        </p:nvSpPr>
        <p:spPr>
          <a:xfrm>
            <a:off x="233464" y="3745149"/>
            <a:ext cx="8842442" cy="212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AC1D8785-5E93-401B-544E-AC9F341B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662003"/>
                  </p:ext>
                </p:extLst>
              </p:nvPr>
            </p:nvGraphicFramePr>
            <p:xfrm>
              <a:off x="827779" y="489760"/>
              <a:ext cx="6328558" cy="29458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4279">
                      <a:extLst>
                        <a:ext uri="{9D8B030D-6E8A-4147-A177-3AD203B41FA5}">
                          <a16:colId xmlns:a16="http://schemas.microsoft.com/office/drawing/2014/main" val="224643363"/>
                        </a:ext>
                      </a:extLst>
                    </a:gridCol>
                    <a:gridCol w="3164279">
                      <a:extLst>
                        <a:ext uri="{9D8B030D-6E8A-4147-A177-3AD203B41FA5}">
                          <a16:colId xmlns:a16="http://schemas.microsoft.com/office/drawing/2014/main" val="2966207078"/>
                        </a:ext>
                      </a:extLst>
                    </a:gridCol>
                  </a:tblGrid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Number of kilometres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Time in hours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41069551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722390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Number of kilometres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Time in minutes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544712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60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7801854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Z" sz="2400" b="0" i="1" smtClean="0">
                                    <a:latin typeface="Cambria Math" panose="02040503050406030204" pitchFamily="18" charset="0"/>
                                  </a:rPr>
                                  <m:t>   1.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N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NZ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NZ" sz="2400" dirty="0"/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0654550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2.2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13.2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320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AC1D8785-5E93-401B-544E-AC9F341B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662003"/>
                  </p:ext>
                </p:extLst>
              </p:nvPr>
            </p:nvGraphicFramePr>
            <p:xfrm>
              <a:off x="827779" y="489760"/>
              <a:ext cx="6328558" cy="29458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4279">
                      <a:extLst>
                        <a:ext uri="{9D8B030D-6E8A-4147-A177-3AD203B41FA5}">
                          <a16:colId xmlns:a16="http://schemas.microsoft.com/office/drawing/2014/main" val="224643363"/>
                        </a:ext>
                      </a:extLst>
                    </a:gridCol>
                    <a:gridCol w="3164279">
                      <a:extLst>
                        <a:ext uri="{9D8B030D-6E8A-4147-A177-3AD203B41FA5}">
                          <a16:colId xmlns:a16="http://schemas.microsoft.com/office/drawing/2014/main" val="2966207078"/>
                        </a:ext>
                      </a:extLst>
                    </a:gridCol>
                  </a:tblGrid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Number of kilometres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Time in hours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41069551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722390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Number of kilometres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b="1" dirty="0">
                              <a:solidFill>
                                <a:schemeClr val="bg1"/>
                              </a:solidFill>
                            </a:rPr>
                            <a:t>Time in minutes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544712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60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7801854"/>
                      </a:ext>
                    </a:extLst>
                  </a:tr>
                  <a:tr h="500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" t="-392771" r="-100769" b="-1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0654550"/>
                      </a:ext>
                    </a:extLst>
                  </a:tr>
                  <a:tr h="4891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2.2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400" dirty="0"/>
                            <a:t>13.2</a:t>
                          </a:r>
                        </a:p>
                      </a:txBody>
                      <a:tcPr marL="120609" marR="120609" marT="60305" marB="60305">
                        <a:lnL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32063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60E0F60-CF8F-2BA3-803B-AC5F9D00A9DF}"/>
              </a:ext>
            </a:extLst>
          </p:cNvPr>
          <p:cNvGrpSpPr/>
          <p:nvPr/>
        </p:nvGrpSpPr>
        <p:grpSpPr>
          <a:xfrm>
            <a:off x="1159331" y="2110401"/>
            <a:ext cx="6079085" cy="613344"/>
            <a:chOff x="1211683" y="1755731"/>
            <a:chExt cx="4691031" cy="309142"/>
          </a:xfrm>
        </p:grpSpPr>
        <p:sp>
          <p:nvSpPr>
            <p:cNvPr id="4" name="Arrow: Curved Right 3">
              <a:extLst>
                <a:ext uri="{FF2B5EF4-FFF2-40B4-BE49-F238E27FC236}">
                  <a16:creationId xmlns:a16="http://schemas.microsoft.com/office/drawing/2014/main" id="{CE92BD8D-3486-6918-3F61-874C8CE6BD4B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C6FDB6-4595-6D30-B34D-D9F2214CB97F}"/>
                </a:ext>
              </a:extLst>
            </p:cNvPr>
            <p:cNvSpPr txBox="1"/>
            <p:nvPr/>
          </p:nvSpPr>
          <p:spPr>
            <a:xfrm>
              <a:off x="1211683" y="1799990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60</a:t>
              </a:r>
            </a:p>
          </p:txBody>
        </p:sp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834B0D24-1B68-8745-BBC6-BA94E8C70222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3844A3-8502-6278-E11C-704F5B67FC71}"/>
                </a:ext>
              </a:extLst>
            </p:cNvPr>
            <p:cNvSpPr txBox="1"/>
            <p:nvPr/>
          </p:nvSpPr>
          <p:spPr>
            <a:xfrm>
              <a:off x="5277563" y="1789046"/>
              <a:ext cx="625151" cy="18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÷ 60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F270-05F6-C0BB-C3C9-A19E20DC5A90}"/>
              </a:ext>
            </a:extLst>
          </p:cNvPr>
          <p:cNvGrpSpPr/>
          <p:nvPr/>
        </p:nvGrpSpPr>
        <p:grpSpPr>
          <a:xfrm>
            <a:off x="576862" y="4276926"/>
            <a:ext cx="9237305" cy="1273428"/>
            <a:chOff x="522515" y="3247053"/>
            <a:chExt cx="9237305" cy="127342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630A15-7560-D203-D916-B6A7A4F700FF}"/>
                </a:ext>
              </a:extLst>
            </p:cNvPr>
            <p:cNvCxnSpPr/>
            <p:nvPr/>
          </p:nvCxnSpPr>
          <p:spPr>
            <a:xfrm>
              <a:off x="681135" y="3918857"/>
              <a:ext cx="6895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6060E1-1E99-DBD8-FF4D-4FAB863AF7A1}"/>
                </a:ext>
              </a:extLst>
            </p:cNvPr>
            <p:cNvGrpSpPr/>
            <p:nvPr/>
          </p:nvGrpSpPr>
          <p:grpSpPr>
            <a:xfrm>
              <a:off x="522515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47E1C2-79E3-1CFA-F2D1-81A82620AB2A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A620E2-2E93-02E7-1F56-962119925082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3B0AA-3613-4490-165A-A9EE6433F21B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82FA2A-A602-6C3D-F23D-69E28D3EB6A0}"/>
                </a:ext>
              </a:extLst>
            </p:cNvPr>
            <p:cNvGrpSpPr/>
            <p:nvPr/>
          </p:nvGrpSpPr>
          <p:grpSpPr>
            <a:xfrm>
              <a:off x="6375919" y="3317233"/>
              <a:ext cx="653142" cy="1203248"/>
              <a:chOff x="522515" y="3317233"/>
              <a:chExt cx="653142" cy="12032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B4D3F-E60D-361B-5C54-6B8362E3E707}"/>
                  </a:ext>
                </a:extLst>
              </p:cNvPr>
              <p:cNvCxnSpPr/>
              <p:nvPr/>
            </p:nvCxnSpPr>
            <p:spPr>
              <a:xfrm>
                <a:off x="849086" y="3778898"/>
                <a:ext cx="0" cy="279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E5A63A-8CB6-A1BD-05D9-A139F14F0B13}"/>
                  </a:ext>
                </a:extLst>
              </p:cNvPr>
              <p:cNvSpPr txBox="1"/>
              <p:nvPr/>
            </p:nvSpPr>
            <p:spPr>
              <a:xfrm>
                <a:off x="522515" y="3317233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10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86007-EBCF-9C9B-00A6-D4F0E51713B9}"/>
                  </a:ext>
                </a:extLst>
              </p:cNvPr>
              <p:cNvSpPr txBox="1"/>
              <p:nvPr/>
            </p:nvSpPr>
            <p:spPr>
              <a:xfrm>
                <a:off x="522515" y="4058816"/>
                <a:ext cx="653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dirty="0"/>
                  <a:t>60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E62A0-C971-A2E5-8879-0449274AD01A}"/>
                </a:ext>
              </a:extLst>
            </p:cNvPr>
            <p:cNvSpPr txBox="1"/>
            <p:nvPr/>
          </p:nvSpPr>
          <p:spPr>
            <a:xfrm>
              <a:off x="7417837" y="3247053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Distance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D698-C5DC-5873-9521-9916F4181044}"/>
                </a:ext>
              </a:extLst>
            </p:cNvPr>
            <p:cNvSpPr txBox="1"/>
            <p:nvPr/>
          </p:nvSpPr>
          <p:spPr>
            <a:xfrm>
              <a:off x="7417836" y="4151149"/>
              <a:ext cx="234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Time (mins)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5E6865-D8BF-0860-22F3-DCA42CC6D5FF}"/>
              </a:ext>
            </a:extLst>
          </p:cNvPr>
          <p:cNvGrpSpPr/>
          <p:nvPr/>
        </p:nvGrpSpPr>
        <p:grpSpPr>
          <a:xfrm>
            <a:off x="972843" y="2695226"/>
            <a:ext cx="6259146" cy="564964"/>
            <a:chOff x="1087963" y="1755731"/>
            <a:chExt cx="4829979" cy="309142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2C81AC02-ECAA-75D1-6107-CAA4E18AB74D}"/>
                </a:ext>
              </a:extLst>
            </p:cNvPr>
            <p:cNvSpPr/>
            <p:nvPr/>
          </p:nvSpPr>
          <p:spPr>
            <a:xfrm>
              <a:off x="1659552" y="1755731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6B558D-774E-197D-326F-5768A8D5A39D}"/>
                </a:ext>
              </a:extLst>
            </p:cNvPr>
            <p:cNvSpPr txBox="1"/>
            <p:nvPr/>
          </p:nvSpPr>
          <p:spPr>
            <a:xfrm>
              <a:off x="1087963" y="1809114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13.2</a:t>
              </a:r>
            </a:p>
          </p:txBody>
        </p:sp>
        <p:sp>
          <p:nvSpPr>
            <p:cNvPr id="27" name="Arrow: Curved Right 26">
              <a:extLst>
                <a:ext uri="{FF2B5EF4-FFF2-40B4-BE49-F238E27FC236}">
                  <a16:creationId xmlns:a16="http://schemas.microsoft.com/office/drawing/2014/main" id="{11965DB0-DB49-22F5-7732-3385161E7E97}"/>
                </a:ext>
              </a:extLst>
            </p:cNvPr>
            <p:cNvSpPr/>
            <p:nvPr/>
          </p:nvSpPr>
          <p:spPr>
            <a:xfrm flipH="1">
              <a:off x="4938227" y="1773256"/>
              <a:ext cx="354564" cy="29161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35F2EC-5D89-08A2-72F1-324DFE172547}"/>
                </a:ext>
              </a:extLst>
            </p:cNvPr>
            <p:cNvSpPr txBox="1"/>
            <p:nvPr/>
          </p:nvSpPr>
          <p:spPr>
            <a:xfrm>
              <a:off x="5292791" y="1807592"/>
              <a:ext cx="625151" cy="20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13.2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F9AD-927B-8CB9-4A2C-4A61FF817CF7}"/>
              </a:ext>
            </a:extLst>
          </p:cNvPr>
          <p:cNvCxnSpPr/>
          <p:nvPr/>
        </p:nvCxnSpPr>
        <p:spPr>
          <a:xfrm>
            <a:off x="2321187" y="4792103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EB522-051B-CE16-45F9-E8652E15CFBA}"/>
              </a:ext>
            </a:extLst>
          </p:cNvPr>
          <p:cNvSpPr txBox="1"/>
          <p:nvPr/>
        </p:nvSpPr>
        <p:spPr>
          <a:xfrm>
            <a:off x="1994616" y="4330438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2.2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E2F7F-581A-ECA4-4797-9C38186A0B38}"/>
              </a:ext>
            </a:extLst>
          </p:cNvPr>
          <p:cNvSpPr txBox="1"/>
          <p:nvPr/>
        </p:nvSpPr>
        <p:spPr>
          <a:xfrm>
            <a:off x="1924862" y="5101594"/>
            <a:ext cx="78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13.2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690CA1-31FC-2C97-4395-5AB78A8A9B56}"/>
              </a:ext>
            </a:extLst>
          </p:cNvPr>
          <p:cNvCxnSpPr/>
          <p:nvPr/>
        </p:nvCxnSpPr>
        <p:spPr>
          <a:xfrm>
            <a:off x="3980605" y="4808771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4D2CD0-AF01-111B-0A98-014652CB7885}"/>
              </a:ext>
            </a:extLst>
          </p:cNvPr>
          <p:cNvSpPr txBox="1"/>
          <p:nvPr/>
        </p:nvSpPr>
        <p:spPr>
          <a:xfrm>
            <a:off x="3654034" y="4347106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D57000-2102-6370-B7C5-9B02A4F3CEBE}"/>
              </a:ext>
            </a:extLst>
          </p:cNvPr>
          <p:cNvSpPr txBox="1"/>
          <p:nvPr/>
        </p:nvSpPr>
        <p:spPr>
          <a:xfrm>
            <a:off x="3654034" y="5088689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906CE-82EB-BB08-BC6E-BFCF9692B9EA}"/>
              </a:ext>
            </a:extLst>
          </p:cNvPr>
          <p:cNvSpPr txBox="1"/>
          <p:nvPr/>
        </p:nvSpPr>
        <p:spPr>
          <a:xfrm>
            <a:off x="330416" y="3890658"/>
            <a:ext cx="80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Dividing the double number line up into tenths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/>
              <p:nvPr/>
            </p:nvSpPr>
            <p:spPr>
              <a:xfrm>
                <a:off x="7786991" y="1229824"/>
                <a:ext cx="3266792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÷60=0⋅</m:t>
                      </m:r>
                      <m:acc>
                        <m:accPr>
                          <m:chr m:val="̇"/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5CC9A4-0F0F-D256-DA12-8E6034A6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91" y="1229824"/>
                <a:ext cx="3266792" cy="383310"/>
              </a:xfrm>
              <a:prstGeom prst="rect">
                <a:avLst/>
              </a:prstGeom>
              <a:blipFill>
                <a:blip r:embed="rId3"/>
                <a:stretch>
                  <a:fillRect l="-1679" t="-15873" r="-1866" b="-333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/>
              <p:nvPr/>
            </p:nvSpPr>
            <p:spPr>
              <a:xfrm>
                <a:off x="7860673" y="2042489"/>
                <a:ext cx="3024867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NZ" sz="2400">
                          <a:latin typeface="Cambria Math" panose="02040503050406030204" pitchFamily="18" charset="0"/>
                        </a:rPr>
                        <m:t>0⋅</m:t>
                      </m:r>
                      <m:acc>
                        <m:accPr>
                          <m:chr m:val="̇"/>
                          <m:ctrlPr>
                            <a:rPr lang="en-N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.2 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F8A5D1-6734-3175-A029-6B2FECCA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73" y="2042489"/>
                <a:ext cx="3024867" cy="383310"/>
              </a:xfrm>
              <a:prstGeom prst="rect">
                <a:avLst/>
              </a:prstGeom>
              <a:blipFill>
                <a:blip r:embed="rId4"/>
                <a:stretch>
                  <a:fillRect l="-1811" t="-14286" r="-1811" b="-793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844BB23-8BC3-6E36-9D42-4C8444AF399F}"/>
              </a:ext>
            </a:extLst>
          </p:cNvPr>
          <p:cNvSpPr txBox="1"/>
          <p:nvPr/>
        </p:nvSpPr>
        <p:spPr>
          <a:xfrm>
            <a:off x="7786991" y="695060"/>
            <a:ext cx="3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Using a calculator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522039-F950-E8BB-69AA-4A68DD689131}"/>
              </a:ext>
            </a:extLst>
          </p:cNvPr>
          <p:cNvCxnSpPr/>
          <p:nvPr/>
        </p:nvCxnSpPr>
        <p:spPr>
          <a:xfrm>
            <a:off x="1299414" y="4815307"/>
            <a:ext cx="0" cy="27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65E556-318E-DE5E-2673-DFA00F47FB5E}"/>
              </a:ext>
            </a:extLst>
          </p:cNvPr>
          <p:cNvSpPr txBox="1"/>
          <p:nvPr/>
        </p:nvSpPr>
        <p:spPr>
          <a:xfrm>
            <a:off x="972843" y="4353642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B45CB-C9B6-75D3-5124-280E22B8C5EA}"/>
              </a:ext>
            </a:extLst>
          </p:cNvPr>
          <p:cNvSpPr txBox="1"/>
          <p:nvPr/>
        </p:nvSpPr>
        <p:spPr>
          <a:xfrm>
            <a:off x="972843" y="5095225"/>
            <a:ext cx="65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39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iding a motorcycle&#10;&#10;Description automatically generated with low confidence">
            <a:extLst>
              <a:ext uri="{FF2B5EF4-FFF2-40B4-BE49-F238E27FC236}">
                <a16:creationId xmlns:a16="http://schemas.microsoft.com/office/drawing/2014/main" id="{51426BC6-50B5-0A74-3B61-FFDB070D4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816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6959C-F90F-8240-FFFF-C15DFB58CF12}"/>
              </a:ext>
            </a:extLst>
          </p:cNvPr>
          <p:cNvSpPr txBox="1"/>
          <p:nvPr/>
        </p:nvSpPr>
        <p:spPr>
          <a:xfrm>
            <a:off x="8369811" y="176560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Lihn</a:t>
            </a:r>
            <a:r>
              <a:rPr lang="en-US" sz="2400" dirty="0"/>
              <a:t> cycles to work.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She rides at an average speed of 16 </a:t>
            </a:r>
            <a:r>
              <a:rPr lang="en-US" sz="2400" dirty="0" err="1"/>
              <a:t>kilometres</a:t>
            </a:r>
            <a:r>
              <a:rPr lang="en-US" sz="2400" dirty="0"/>
              <a:t> per hour.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Her ride takes 36 minutes.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distance, in </a:t>
            </a:r>
            <a:r>
              <a:rPr lang="en-US" sz="2400" dirty="0" err="1"/>
              <a:t>kilometres</a:t>
            </a:r>
            <a:r>
              <a:rPr lang="en-US" sz="2400" dirty="0"/>
              <a:t>, does </a:t>
            </a:r>
            <a:r>
              <a:rPr lang="en-US" sz="2400" dirty="0" err="1"/>
              <a:t>Lihn</a:t>
            </a:r>
            <a:r>
              <a:rPr lang="en-US" sz="2400" dirty="0"/>
              <a:t> ride to get to work?</a:t>
            </a:r>
          </a:p>
        </p:txBody>
      </p:sp>
    </p:spTree>
    <p:extLst>
      <p:ext uri="{BB962C8B-B14F-4D97-AF65-F5344CB8AC3E}">
        <p14:creationId xmlns:p14="http://schemas.microsoft.com/office/powerpoint/2010/main" val="70896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835</Words>
  <Application>Microsoft Office PowerPoint</Application>
  <PresentationFormat>Widescreen</PresentationFormat>
  <Paragraphs>261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7</cp:revision>
  <dcterms:created xsi:type="dcterms:W3CDTF">2023-03-29T00:22:16Z</dcterms:created>
  <dcterms:modified xsi:type="dcterms:W3CDTF">2023-08-07T02:14:19Z</dcterms:modified>
</cp:coreProperties>
</file>