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B95DA-9CE3-D4E3-59F8-E8088A9432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54651-278C-FAF5-BFC0-947494CBCA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92AA2-B6C1-2360-A315-E6D929AE1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C822-C257-4590-9485-6C5746118E72}" type="datetimeFigureOut">
              <a:rPr lang="en-NZ" smtClean="0"/>
              <a:t>7/08/2023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BDE7E-AD52-5B1C-45B6-5B83A6692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06DC6-E0B5-AAF7-56E0-79A83A931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D9DD-272B-4915-9904-FA06279FFB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4108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B90CE-2380-E73A-4177-4218246E0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199211-EEC8-3C90-4F5D-BACCE6935E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E32C0-F942-82A3-268F-26F09B799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C822-C257-4590-9485-6C5746118E72}" type="datetimeFigureOut">
              <a:rPr lang="en-NZ" smtClean="0"/>
              <a:t>7/08/2023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A118D-578E-80E9-9543-22FFE6D25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783CC-47D2-C395-2E4F-22802945F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D9DD-272B-4915-9904-FA06279FFB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59502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345630-87E0-0349-251B-6E881CE0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02A15B-6DF1-CE42-95EF-E8016D1D13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2F38C-97FE-C319-E0C8-2B138791C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C822-C257-4590-9485-6C5746118E72}" type="datetimeFigureOut">
              <a:rPr lang="en-NZ" smtClean="0"/>
              <a:t>7/08/2023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8556C8-AB66-421B-212E-54978DEC3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E0B99-9363-F54E-D2DA-F026F2211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D9DD-272B-4915-9904-FA06279FFB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6777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E04A0-0383-7C61-DCD1-FDE41C909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9F9C0-980C-AABC-3C9E-51B751545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46C84-6E01-3DFD-6C1F-36D648259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C822-C257-4590-9485-6C5746118E72}" type="datetimeFigureOut">
              <a:rPr lang="en-NZ" smtClean="0"/>
              <a:t>7/08/2023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C7816-666A-84FB-CE25-6AB12A30D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B02FC-3041-1195-8642-5B4D3D4CA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D9DD-272B-4915-9904-FA06279FFB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4190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5037B-1111-1D6F-6262-19FEC6596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F671DD-8BBE-D97B-EFCB-9083913C2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C4732-FDE7-51C3-90E5-7F8D53326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C822-C257-4590-9485-6C5746118E72}" type="datetimeFigureOut">
              <a:rPr lang="en-NZ" smtClean="0"/>
              <a:t>7/08/2023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F1D3D-B910-706D-6EDE-FE439E261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E30F4-5E40-0FB6-6234-D974E4079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D9DD-272B-4915-9904-FA06279FFB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8265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90572-495B-6172-1915-01EE47A57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10F16-42CD-0F2C-CD2B-3BCF13B2EE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D565FF-51E5-5877-4B90-D3FB9ABEF7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4C0276-E1F9-32A7-122E-BEB270C00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C822-C257-4590-9485-6C5746118E72}" type="datetimeFigureOut">
              <a:rPr lang="en-NZ" smtClean="0"/>
              <a:t>7/08/2023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6ED311-18AD-2EB5-B1AB-0C5142186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2B7E11-0E6B-5415-C85C-AB9EB0145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D9DD-272B-4915-9904-FA06279FFB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97234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BDEF7-2F55-B84C-D350-5670D4900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03E9C6-C507-96C9-7BE5-86AA25CA8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585A5-4A12-2058-8BA2-85C87CB99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479D3D-957F-57AE-34FB-8021FAADDA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38E234-CCF2-B2FD-7884-7123C65A3F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686CE0-3C41-DA72-66DC-3C30AEF88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C822-C257-4590-9485-6C5746118E72}" type="datetimeFigureOut">
              <a:rPr lang="en-NZ" smtClean="0"/>
              <a:t>7/08/2023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45A2F1-C549-F45A-6712-02CA5B908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C6F304-DC2C-CAF8-34CF-9932AAE5A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D9DD-272B-4915-9904-FA06279FFB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4751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6CAC6-51EB-278E-1BDA-CD93C8B94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FA994B-AFB5-5E9F-C7D8-23237A52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C822-C257-4590-9485-6C5746118E72}" type="datetimeFigureOut">
              <a:rPr lang="en-NZ" smtClean="0"/>
              <a:t>7/08/2023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7E395B-6E66-6F11-CB8E-8CDEC7990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18CBCE-18E4-0B21-B86F-96B082928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D9DD-272B-4915-9904-FA06279FFB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039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B39E5B-CD0D-2951-2F72-F5DF119CC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C822-C257-4590-9485-6C5746118E72}" type="datetimeFigureOut">
              <a:rPr lang="en-NZ" smtClean="0"/>
              <a:t>7/08/2023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7C6534-00D0-843E-92E6-49F3AAAC8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122F55-E41E-9D09-412A-9174CC5C0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D9DD-272B-4915-9904-FA06279FFB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33234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9A89F-AA41-FF98-DC0D-7BE3A3A53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B7156-0ADF-40AD-08D8-99682B411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D165B-4911-D9B4-7A55-922E1D447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768F44-C739-FB38-B22D-7504D6F60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C822-C257-4590-9485-6C5746118E72}" type="datetimeFigureOut">
              <a:rPr lang="en-NZ" smtClean="0"/>
              <a:t>7/08/2023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CEF05C-AFA1-40BA-C9AF-67396AB83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419A3-9787-52D4-3F0C-B0A8FB924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D9DD-272B-4915-9904-FA06279FFB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2984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620C2-3100-18CB-F75F-61D7AE780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BC01D6-614C-0343-2A50-BA16B8D816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1AD1FA-EE7D-A9C4-92EA-31FD32E585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191DB2-3102-5ED0-4DC7-63C33CDA8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C822-C257-4590-9485-6C5746118E72}" type="datetimeFigureOut">
              <a:rPr lang="en-NZ" smtClean="0"/>
              <a:t>7/08/2023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E3A6A8-8E13-F738-1E57-772BF8712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C4431D-63BC-217E-C4B7-723E83CDD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D9DD-272B-4915-9904-FA06279FFB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9480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30E075-AB7E-56DC-851F-B23A5D292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87D873-5FF5-E3E3-20E2-85EE0CBBC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1F348-443D-7677-C27C-902BA0CBE4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2C822-C257-4590-9485-6C5746118E72}" type="datetimeFigureOut">
              <a:rPr lang="en-NZ" smtClean="0"/>
              <a:t>7/08/2023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FAF7-0466-3D6C-618B-2432349729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0C18B-FCF3-6F30-07EB-7448407D02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BD9DD-272B-4915-9904-FA06279FFB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794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80EE59F-A462-1FBA-8243-1208A216A5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311794"/>
              </p:ext>
            </p:extLst>
          </p:nvPr>
        </p:nvGraphicFramePr>
        <p:xfrm>
          <a:off x="872824" y="2515333"/>
          <a:ext cx="9142320" cy="2195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0430">
                  <a:extLst>
                    <a:ext uri="{9D8B030D-6E8A-4147-A177-3AD203B41FA5}">
                      <a16:colId xmlns:a16="http://schemas.microsoft.com/office/drawing/2014/main" val="839653985"/>
                    </a:ext>
                  </a:extLst>
                </a:gridCol>
                <a:gridCol w="1300378">
                  <a:extLst>
                    <a:ext uri="{9D8B030D-6E8A-4147-A177-3AD203B41FA5}">
                      <a16:colId xmlns:a16="http://schemas.microsoft.com/office/drawing/2014/main" val="3751173981"/>
                    </a:ext>
                  </a:extLst>
                </a:gridCol>
                <a:gridCol w="1300378">
                  <a:extLst>
                    <a:ext uri="{9D8B030D-6E8A-4147-A177-3AD203B41FA5}">
                      <a16:colId xmlns:a16="http://schemas.microsoft.com/office/drawing/2014/main" val="1419807606"/>
                    </a:ext>
                  </a:extLst>
                </a:gridCol>
                <a:gridCol w="1300378">
                  <a:extLst>
                    <a:ext uri="{9D8B030D-6E8A-4147-A177-3AD203B41FA5}">
                      <a16:colId xmlns:a16="http://schemas.microsoft.com/office/drawing/2014/main" val="4201791842"/>
                    </a:ext>
                  </a:extLst>
                </a:gridCol>
                <a:gridCol w="1300378">
                  <a:extLst>
                    <a:ext uri="{9D8B030D-6E8A-4147-A177-3AD203B41FA5}">
                      <a16:colId xmlns:a16="http://schemas.microsoft.com/office/drawing/2014/main" val="1401463326"/>
                    </a:ext>
                  </a:extLst>
                </a:gridCol>
                <a:gridCol w="1300378">
                  <a:extLst>
                    <a:ext uri="{9D8B030D-6E8A-4147-A177-3AD203B41FA5}">
                      <a16:colId xmlns:a16="http://schemas.microsoft.com/office/drawing/2014/main" val="1803174570"/>
                    </a:ext>
                  </a:extLst>
                </a:gridCol>
              </a:tblGrid>
              <a:tr h="8565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900">
                          <a:effectLst/>
                        </a:rPr>
                        <a:t>Model</a:t>
                      </a:r>
                      <a:endParaRPr lang="en-N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018" marR="119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900">
                          <a:effectLst/>
                        </a:rPr>
                        <a:t>2020 (New)</a:t>
                      </a:r>
                      <a:endParaRPr lang="en-N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018" marR="119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900">
                          <a:effectLst/>
                        </a:rPr>
                        <a:t>2021</a:t>
                      </a:r>
                      <a:endParaRPr lang="en-N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018" marR="119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900">
                          <a:effectLst/>
                        </a:rPr>
                        <a:t>2022</a:t>
                      </a:r>
                      <a:endParaRPr lang="en-N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018" marR="119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900">
                          <a:effectLst/>
                        </a:rPr>
                        <a:t>2023</a:t>
                      </a:r>
                      <a:endParaRPr lang="en-N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018" marR="119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900" dirty="0">
                          <a:effectLst/>
                        </a:rPr>
                        <a:t>2024</a:t>
                      </a:r>
                      <a:endParaRPr lang="en-N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018" marR="119018" marT="0" marB="0" anchor="ctr"/>
                </a:tc>
                <a:extLst>
                  <a:ext uri="{0D108BD9-81ED-4DB2-BD59-A6C34878D82A}">
                    <a16:rowId xmlns:a16="http://schemas.microsoft.com/office/drawing/2014/main" val="574208342"/>
                  </a:ext>
                </a:extLst>
              </a:tr>
              <a:tr h="4464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900">
                          <a:effectLst/>
                        </a:rPr>
                        <a:t>Petrol</a:t>
                      </a:r>
                      <a:endParaRPr lang="en-N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018" marR="119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900">
                          <a:effectLst/>
                        </a:rPr>
                        <a:t>32,000.00</a:t>
                      </a:r>
                      <a:endParaRPr lang="en-N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018" marR="119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900">
                          <a:effectLst/>
                        </a:rPr>
                        <a:t>24,000.00</a:t>
                      </a:r>
                      <a:endParaRPr lang="en-N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018" marR="119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900">
                          <a:effectLst/>
                        </a:rPr>
                        <a:t>18,000.00</a:t>
                      </a:r>
                      <a:endParaRPr lang="en-N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018" marR="119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900">
                          <a:effectLst/>
                        </a:rPr>
                        <a:t>13,500.00</a:t>
                      </a:r>
                      <a:endParaRPr lang="en-N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018" marR="119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900">
                          <a:effectLst/>
                        </a:rPr>
                        <a:t>10,130.00</a:t>
                      </a:r>
                      <a:endParaRPr lang="en-N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018" marR="119018" marT="0" marB="0" anchor="ctr"/>
                </a:tc>
                <a:extLst>
                  <a:ext uri="{0D108BD9-81ED-4DB2-BD59-A6C34878D82A}">
                    <a16:rowId xmlns:a16="http://schemas.microsoft.com/office/drawing/2014/main" val="157474313"/>
                  </a:ext>
                </a:extLst>
              </a:tr>
              <a:tr h="4464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900">
                          <a:effectLst/>
                        </a:rPr>
                        <a:t>Hybrid</a:t>
                      </a:r>
                      <a:endParaRPr lang="en-N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018" marR="119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900">
                          <a:effectLst/>
                        </a:rPr>
                        <a:t>48,900.00</a:t>
                      </a:r>
                      <a:endParaRPr lang="en-N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018" marR="119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900">
                          <a:effectLst/>
                        </a:rPr>
                        <a:t>42,500.00</a:t>
                      </a:r>
                      <a:endParaRPr lang="en-N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018" marR="119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900">
                          <a:effectLst/>
                        </a:rPr>
                        <a:t>36,100.00</a:t>
                      </a:r>
                      <a:endParaRPr lang="en-N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018" marR="119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900" dirty="0">
                          <a:effectLst/>
                        </a:rPr>
                        <a:t>29,500.00</a:t>
                      </a:r>
                      <a:endParaRPr lang="en-N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018" marR="119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900">
                          <a:effectLst/>
                        </a:rPr>
                        <a:t>16,700.00</a:t>
                      </a:r>
                      <a:endParaRPr lang="en-N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018" marR="119018" marT="0" marB="0" anchor="ctr"/>
                </a:tc>
                <a:extLst>
                  <a:ext uri="{0D108BD9-81ED-4DB2-BD59-A6C34878D82A}">
                    <a16:rowId xmlns:a16="http://schemas.microsoft.com/office/drawing/2014/main" val="4118047083"/>
                  </a:ext>
                </a:extLst>
              </a:tr>
              <a:tr h="4464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900">
                          <a:effectLst/>
                        </a:rPr>
                        <a:t>Electric</a:t>
                      </a:r>
                      <a:endParaRPr lang="en-N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018" marR="119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900">
                          <a:effectLst/>
                        </a:rPr>
                        <a:t>64,000.00</a:t>
                      </a:r>
                      <a:endParaRPr lang="en-N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018" marR="119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900">
                          <a:effectLst/>
                        </a:rPr>
                        <a:t>62,500.00</a:t>
                      </a:r>
                      <a:endParaRPr lang="en-N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018" marR="119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900">
                          <a:effectLst/>
                        </a:rPr>
                        <a:t>61,000.00</a:t>
                      </a:r>
                      <a:endParaRPr lang="en-N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018" marR="119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900">
                          <a:effectLst/>
                        </a:rPr>
                        <a:t>59,500.00</a:t>
                      </a:r>
                      <a:endParaRPr lang="en-N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018" marR="119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900" dirty="0">
                          <a:effectLst/>
                        </a:rPr>
                        <a:t>58,000.00</a:t>
                      </a:r>
                      <a:endParaRPr lang="en-N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018" marR="119018" marT="0" marB="0" anchor="ctr"/>
                </a:tc>
                <a:extLst>
                  <a:ext uri="{0D108BD9-81ED-4DB2-BD59-A6C34878D82A}">
                    <a16:rowId xmlns:a16="http://schemas.microsoft.com/office/drawing/2014/main" val="164907416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FD0DB295-F95D-2BA8-9D0E-5FA2ACF33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824" y="522865"/>
            <a:ext cx="962992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Before changing to a hybrid or electric vehicle Mere checks out the depreciation of these three types of cars. Depreciation is the loss in sale price as the car ages.</a:t>
            </a:r>
            <a:endParaRPr kumimoji="0" lang="en-NZ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She uses these average sale figures from the car dealers’ Red Book for 3 comparable models.</a:t>
            </a:r>
            <a:endParaRPr kumimoji="0" lang="en-NZ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509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C8378AB-2A99-63D7-341F-9A552AD8BE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677" y="279226"/>
            <a:ext cx="9812593" cy="6299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922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56D67E3-AC5F-3F69-598A-32C238726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985" y="540774"/>
            <a:ext cx="10719388" cy="554539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7BFB117-82F2-21E5-5CCA-51E748FC9405}"/>
              </a:ext>
            </a:extLst>
          </p:cNvPr>
          <p:cNvSpPr txBox="1"/>
          <p:nvPr/>
        </p:nvSpPr>
        <p:spPr>
          <a:xfrm>
            <a:off x="577174" y="6317226"/>
            <a:ext cx="111868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dirty="0"/>
              <a:t>Source: https://www.canstarblue.co.nz/energy/electricity-providers/electric-cars-vs-petrol-cars-costs-and-savings/</a:t>
            </a:r>
          </a:p>
        </p:txBody>
      </p:sp>
    </p:spTree>
    <p:extLst>
      <p:ext uri="{BB962C8B-B14F-4D97-AF65-F5344CB8AC3E}">
        <p14:creationId xmlns:p14="http://schemas.microsoft.com/office/powerpoint/2010/main" val="3929103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92C56B-8683-524D-1CD1-98A77BC20178}"/>
              </a:ext>
            </a:extLst>
          </p:cNvPr>
          <p:cNvSpPr txBox="1"/>
          <p:nvPr/>
        </p:nvSpPr>
        <p:spPr>
          <a:xfrm>
            <a:off x="488815" y="348584"/>
            <a:ext cx="10464530" cy="2091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25"/>
              </a:spcAft>
            </a:pPr>
            <a:r>
              <a:rPr lang="en-NZ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Mere expects to travel about 15 000 km per year, whatever car she gets. That includes her daily commute to work which is a big cost to her. Usually, she keeps her cars for 5 years before trading in </a:t>
            </a:r>
            <a:r>
              <a:rPr lang="en-NZ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and b</a:t>
            </a:r>
            <a:r>
              <a:rPr lang="en-NZ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uying a replacement.</a:t>
            </a:r>
          </a:p>
          <a:p>
            <a:pPr lvl="0">
              <a:lnSpc>
                <a:spcPct val="107000"/>
              </a:lnSpc>
              <a:spcAft>
                <a:spcPts val="825"/>
              </a:spcAft>
            </a:pPr>
            <a:r>
              <a:rPr lang="en-NZ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Mere wonders if changing her petrol car to a hybrid or an electric car is worth it.</a:t>
            </a:r>
            <a:endParaRPr lang="en-NZ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228600">
              <a:lnSpc>
                <a:spcPct val="107000"/>
              </a:lnSpc>
              <a:spcAft>
                <a:spcPts val="800"/>
              </a:spcAft>
            </a:pPr>
            <a:r>
              <a:rPr lang="en-NZ" sz="2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What information will Mere need to make an informed decision?</a:t>
            </a:r>
            <a:endParaRPr lang="en-NZ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picture containing website&#10;&#10;Description automatically generated">
            <a:extLst>
              <a:ext uri="{FF2B5EF4-FFF2-40B4-BE49-F238E27FC236}">
                <a16:creationId xmlns:a16="http://schemas.microsoft.com/office/drawing/2014/main" id="{14CC595D-B5B2-C5A8-1AE2-BD19A181FA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18" y="2585648"/>
            <a:ext cx="5921323" cy="3923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155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DD923A0-D9FF-7FDB-E3AA-0D155EF370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139" y="777675"/>
            <a:ext cx="11696282" cy="4659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623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172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Dynabook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Andrew  Tagg</cp:lastModifiedBy>
  <cp:revision>5</cp:revision>
  <dcterms:created xsi:type="dcterms:W3CDTF">2023-03-28T00:21:26Z</dcterms:created>
  <dcterms:modified xsi:type="dcterms:W3CDTF">2023-08-07T02:13:39Z</dcterms:modified>
</cp:coreProperties>
</file>