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2A723-5667-EBC3-776C-835F71C3D6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965E37-AE90-BBB2-2D35-2B83AF32E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E7596-82A7-929B-F4F9-FD71BC7B1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0F9A-5B11-4769-88C2-60487B73E41F}" type="datetimeFigureOut">
              <a:rPr lang="en-NZ" smtClean="0"/>
              <a:t>11/07/2023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AF651-4953-937B-2491-E46200904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E230A-B52A-2A11-CD1E-403D33566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2AD6-D1FA-44AB-831A-2F04DDE85A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4490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E194F-A902-977D-2E02-249897685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C69E01-CEBC-8E2B-C0FF-BAE4D7AFB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6F527-644A-8F39-EAD9-C06D3BD3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0F9A-5B11-4769-88C2-60487B73E41F}" type="datetimeFigureOut">
              <a:rPr lang="en-NZ" smtClean="0"/>
              <a:t>11/07/2023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7ECCD-2A0F-6787-49AC-0C319AB53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62D38-E14E-735D-678F-9F46367A1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2AD6-D1FA-44AB-831A-2F04DDE85A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29052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584DE0-124F-9C9E-CEFE-3BB10A55E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46DBB0-42D3-1A44-8ABE-CA51B82FF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F00DE-DCC1-4A71-4841-0C5932582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0F9A-5B11-4769-88C2-60487B73E41F}" type="datetimeFigureOut">
              <a:rPr lang="en-NZ" smtClean="0"/>
              <a:t>11/07/2023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726F2-32AA-2AED-BD15-55DF63C34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9B333-D558-D154-E43D-4363C0103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2AD6-D1FA-44AB-831A-2F04DDE85A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1940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F0F6B-AA3A-ED42-D34C-DB9137CB8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80367-81B0-F30C-DBD2-EE8EE46FB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F6FC7-2477-5FD1-1D41-4F2F9CE2B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0F9A-5B11-4769-88C2-60487B73E41F}" type="datetimeFigureOut">
              <a:rPr lang="en-NZ" smtClean="0"/>
              <a:t>11/07/2023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49B20-6609-7EA7-F42C-1001D36DE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D1C7E-C20A-47A3-E54D-763EE40E5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2AD6-D1FA-44AB-831A-2F04DDE85A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2318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41A8B-A6ED-27C3-56C3-B9E3F70C5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0AC0BF-A455-A007-76A0-0F82FA705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98CFC-69A9-0FB0-16C7-A266E347B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0F9A-5B11-4769-88C2-60487B73E41F}" type="datetimeFigureOut">
              <a:rPr lang="en-NZ" smtClean="0"/>
              <a:t>11/07/2023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6B376-C802-3991-B1D6-010BA6F77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C35CA-8564-4AD9-E1C2-BD2B15F0F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2AD6-D1FA-44AB-831A-2F04DDE85A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9617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BE127-0B64-831D-28DE-294F2B17F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7C2AC-288B-C749-3484-0F7B9EA479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9D48CC-D968-8B8D-951F-7C7DA7162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F6DF2F-A223-1983-F477-36E2D77E1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0F9A-5B11-4769-88C2-60487B73E41F}" type="datetimeFigureOut">
              <a:rPr lang="en-NZ" smtClean="0"/>
              <a:t>11/07/2023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80DB9-72AE-1C4F-C499-FEB145319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3ACFB1-2C08-A0C4-9AA5-9D4A5AD55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2AD6-D1FA-44AB-831A-2F04DDE85A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5855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A7103-7679-3A0D-534B-42CB5FDC8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9A75D-A233-A8ED-3FAB-A38754659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2B653-F573-A571-EFB0-2E0A7B262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7A4135-17EF-7F99-898B-369964AD5B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59269-4EA6-D124-5859-507D515051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F85312-03D5-2596-9E8C-3C86F9FEE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0F9A-5B11-4769-88C2-60487B73E41F}" type="datetimeFigureOut">
              <a:rPr lang="en-NZ" smtClean="0"/>
              <a:t>11/07/2023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0A3A81-BF97-F43E-012E-E52ADF163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E03C65-DCDE-8129-3605-1C1E66515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2AD6-D1FA-44AB-831A-2F04DDE85A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937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0C5C9-86DD-E77D-0B21-45A466C16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4F9428-0050-BE68-C292-2FC78EAF0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0F9A-5B11-4769-88C2-60487B73E41F}" type="datetimeFigureOut">
              <a:rPr lang="en-NZ" smtClean="0"/>
              <a:t>11/07/2023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6208F2-2DE0-BD15-CCFE-0F1D3DF09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12162B-2519-B4F4-399C-96D0FA579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2AD6-D1FA-44AB-831A-2F04DDE85A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26392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4F5949-4E14-102B-C164-822EF5752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0F9A-5B11-4769-88C2-60487B73E41F}" type="datetimeFigureOut">
              <a:rPr lang="en-NZ" smtClean="0"/>
              <a:t>11/07/2023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53F735-81D8-275B-2D47-0B80BD846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3C769E-6D53-B2F6-D551-99DD0A4B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2AD6-D1FA-44AB-831A-2F04DDE85A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09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78ADF-819B-09FF-0433-C23F1F0B3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431DA-EE49-46DD-85DB-95BDEAB88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13FC02-94EB-8B04-27A1-E68DEE1D8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34297-110F-244E-EB7F-B6CBBF3E8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0F9A-5B11-4769-88C2-60487B73E41F}" type="datetimeFigureOut">
              <a:rPr lang="en-NZ" smtClean="0"/>
              <a:t>11/07/2023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1C506-1757-7C5A-60C6-8EC7ACE5A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0B150-5F89-4474-1146-44E1FDE8E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2AD6-D1FA-44AB-831A-2F04DDE85A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3744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600BA-DA92-F1A2-2593-BD4E5EA11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40EC30-2211-3AD1-4C55-1CD943E5EF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3E3742-DBA5-3A34-7EAF-FFE6FDD77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840E56-B8B9-4B27-0E6E-CB74DCEF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0F9A-5B11-4769-88C2-60487B73E41F}" type="datetimeFigureOut">
              <a:rPr lang="en-NZ" smtClean="0"/>
              <a:t>11/07/2023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C2B59-68CD-ED47-B726-50CC233D7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6EDBCC-136C-0C51-099B-7C127FBD1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2AD6-D1FA-44AB-831A-2F04DDE85A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78674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3F5B32-C359-F3F0-78EE-C1182D796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EF8BE-2DD5-C859-CF21-8B5749B5C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8DB0F-BA36-E8D1-DEA1-08BD83B42D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60F9A-5B11-4769-88C2-60487B73E41F}" type="datetimeFigureOut">
              <a:rPr lang="en-NZ" smtClean="0"/>
              <a:t>11/07/2023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C3695-1D6B-8FAD-FBDE-F4B2E1F3C0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D8A96-161A-E56E-CA01-5473CD7D1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32AD6-D1FA-44AB-831A-2F04DDE85A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5409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indoor&#10;&#10;Description automatically generated">
            <a:extLst>
              <a:ext uri="{FF2B5EF4-FFF2-40B4-BE49-F238E27FC236}">
                <a16:creationId xmlns:a16="http://schemas.microsoft.com/office/drawing/2014/main" id="{177D40E0-64EE-13E2-EA72-92A4F34F4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42" t="9091" r="9256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00E5C4-5D7B-BFC6-239F-249E9CE8C7CD}"/>
              </a:ext>
            </a:extLst>
          </p:cNvPr>
          <p:cNvSpPr txBox="1"/>
          <p:nvPr/>
        </p:nvSpPr>
        <p:spPr>
          <a:xfrm>
            <a:off x="477981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>
                <a:latin typeface="+mj-lt"/>
                <a:ea typeface="+mj-ea"/>
                <a:cs typeface="+mj-cs"/>
              </a:rPr>
              <a:t>Why are there different nozzles at the petrol bowser?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5763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2B5551CE-3703-F741-7EDA-0FDE253B6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423718"/>
              </p:ext>
            </p:extLst>
          </p:nvPr>
        </p:nvGraphicFramePr>
        <p:xfrm>
          <a:off x="986972" y="1204858"/>
          <a:ext cx="5329852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926">
                  <a:extLst>
                    <a:ext uri="{9D8B030D-6E8A-4147-A177-3AD203B41FA5}">
                      <a16:colId xmlns:a16="http://schemas.microsoft.com/office/drawing/2014/main" val="224643363"/>
                    </a:ext>
                  </a:extLst>
                </a:gridCol>
                <a:gridCol w="2664926">
                  <a:extLst>
                    <a:ext uri="{9D8B030D-6E8A-4147-A177-3AD203B41FA5}">
                      <a16:colId xmlns:a16="http://schemas.microsoft.com/office/drawing/2014/main" val="2966207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Amount of fuel (L)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Distance travelled (km)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069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237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22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6.33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801854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35924EBD-704B-D329-6082-4E8487DF4D8D}"/>
              </a:ext>
            </a:extLst>
          </p:cNvPr>
          <p:cNvGrpSpPr/>
          <p:nvPr/>
        </p:nvGrpSpPr>
        <p:grpSpPr>
          <a:xfrm>
            <a:off x="169872" y="2341045"/>
            <a:ext cx="6644430" cy="529768"/>
            <a:chOff x="1466414" y="2259839"/>
            <a:chExt cx="5104671" cy="407001"/>
          </a:xfrm>
        </p:grpSpPr>
        <p:sp>
          <p:nvSpPr>
            <p:cNvPr id="4" name="Arrow: Curved Right 3">
              <a:extLst>
                <a:ext uri="{FF2B5EF4-FFF2-40B4-BE49-F238E27FC236}">
                  <a16:creationId xmlns:a16="http://schemas.microsoft.com/office/drawing/2014/main" id="{22030CCD-7593-86E7-73F1-9B7EE87C3D4B}"/>
                </a:ext>
              </a:extLst>
            </p:cNvPr>
            <p:cNvSpPr/>
            <p:nvPr/>
          </p:nvSpPr>
          <p:spPr>
            <a:xfrm>
              <a:off x="2329448" y="2320047"/>
              <a:ext cx="354564" cy="29161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BB24639B-738B-0D12-2F43-D4D45C216D3E}"/>
                    </a:ext>
                  </a:extLst>
                </p:cNvPr>
                <p:cNvSpPr txBox="1"/>
                <p:nvPr/>
              </p:nvSpPr>
              <p:spPr>
                <a:xfrm>
                  <a:off x="1466414" y="2264869"/>
                  <a:ext cx="625151" cy="4019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2.</m:t>
                        </m:r>
                        <m:r>
                          <a:rPr lang="en-GB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oMath>
                    </m:oMathPara>
                  </a14:m>
                  <a:endParaRPr lang="en-NZ" sz="2800" dirty="0"/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BB24639B-738B-0D12-2F43-D4D45C216D3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6414" y="2264869"/>
                  <a:ext cx="625151" cy="401971"/>
                </a:xfrm>
                <a:prstGeom prst="rect">
                  <a:avLst/>
                </a:prstGeom>
                <a:blipFill>
                  <a:blip r:embed="rId2"/>
                  <a:stretch>
                    <a:fillRect r="-33083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Arrow: Curved Right 5">
              <a:extLst>
                <a:ext uri="{FF2B5EF4-FFF2-40B4-BE49-F238E27FC236}">
                  <a16:creationId xmlns:a16="http://schemas.microsoft.com/office/drawing/2014/main" id="{298F0BC9-58BD-B932-1FD9-748B59588DA5}"/>
                </a:ext>
              </a:extLst>
            </p:cNvPr>
            <p:cNvSpPr/>
            <p:nvPr/>
          </p:nvSpPr>
          <p:spPr>
            <a:xfrm flipH="1">
              <a:off x="5591370" y="2320047"/>
              <a:ext cx="354564" cy="29161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B1ACF9B7-BD79-E550-FB0E-83124BFE57C1}"/>
                    </a:ext>
                  </a:extLst>
                </p:cNvPr>
                <p:cNvSpPr txBox="1"/>
                <p:nvPr/>
              </p:nvSpPr>
              <p:spPr>
                <a:xfrm>
                  <a:off x="5945934" y="2259839"/>
                  <a:ext cx="625151" cy="4019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2.37</m:t>
                        </m:r>
                      </m:oMath>
                    </m:oMathPara>
                  </a14:m>
                  <a:endParaRPr lang="en-NZ" sz="2800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B1ACF9B7-BD79-E550-FB0E-83124BFE57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5934" y="2259839"/>
                  <a:ext cx="625151" cy="401971"/>
                </a:xfrm>
                <a:prstGeom prst="rect">
                  <a:avLst/>
                </a:prstGeom>
                <a:blipFill>
                  <a:blip r:embed="rId3"/>
                  <a:stretch>
                    <a:fillRect r="-32836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A53C348-3075-B6C0-932F-19675C1FA3B9}"/>
              </a:ext>
            </a:extLst>
          </p:cNvPr>
          <p:cNvSpPr txBox="1"/>
          <p:nvPr/>
        </p:nvSpPr>
        <p:spPr>
          <a:xfrm>
            <a:off x="569167" y="335902"/>
            <a:ext cx="479800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For 95-Octane fuel</a:t>
            </a:r>
            <a:endParaRPr lang="en-NZ" sz="2800" dirty="0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D9894A3E-BE55-A250-8844-EB159FFC6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20268"/>
              </p:ext>
            </p:extLst>
          </p:nvPr>
        </p:nvGraphicFramePr>
        <p:xfrm>
          <a:off x="986972" y="3683929"/>
          <a:ext cx="5329852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926">
                  <a:extLst>
                    <a:ext uri="{9D8B030D-6E8A-4147-A177-3AD203B41FA5}">
                      <a16:colId xmlns:a16="http://schemas.microsoft.com/office/drawing/2014/main" val="224643363"/>
                    </a:ext>
                  </a:extLst>
                </a:gridCol>
                <a:gridCol w="2664926">
                  <a:extLst>
                    <a:ext uri="{9D8B030D-6E8A-4147-A177-3AD203B41FA5}">
                      <a16:colId xmlns:a16="http://schemas.microsoft.com/office/drawing/2014/main" val="2966207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Amount of fuel (L)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Cost ($)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069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2.65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22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6.33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16.77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801854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ED7A6A9E-A806-68FB-419D-F90AA100A084}"/>
              </a:ext>
            </a:extLst>
          </p:cNvPr>
          <p:cNvGrpSpPr/>
          <p:nvPr/>
        </p:nvGrpSpPr>
        <p:grpSpPr>
          <a:xfrm>
            <a:off x="163268" y="4889155"/>
            <a:ext cx="6746452" cy="461665"/>
            <a:chOff x="1461340" y="2320047"/>
            <a:chExt cx="5183051" cy="354680"/>
          </a:xfrm>
        </p:grpSpPr>
        <p:sp>
          <p:nvSpPr>
            <p:cNvPr id="11" name="Arrow: Curved Right 10">
              <a:extLst>
                <a:ext uri="{FF2B5EF4-FFF2-40B4-BE49-F238E27FC236}">
                  <a16:creationId xmlns:a16="http://schemas.microsoft.com/office/drawing/2014/main" id="{67318998-B4E3-FDA9-8BB1-461B59845795}"/>
                </a:ext>
              </a:extLst>
            </p:cNvPr>
            <p:cNvSpPr/>
            <p:nvPr/>
          </p:nvSpPr>
          <p:spPr>
            <a:xfrm>
              <a:off x="2329448" y="2320047"/>
              <a:ext cx="354564" cy="29161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25E407E6-98B5-CB7F-FF81-7C8180504FCF}"/>
                    </a:ext>
                  </a:extLst>
                </p:cNvPr>
                <p:cNvSpPr txBox="1"/>
                <p:nvPr/>
              </p:nvSpPr>
              <p:spPr>
                <a:xfrm>
                  <a:off x="1461340" y="2320047"/>
                  <a:ext cx="625151" cy="3546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6.33</m:t>
                        </m:r>
                      </m:oMath>
                    </m:oMathPara>
                  </a14:m>
                  <a:endParaRPr lang="en-NZ" sz="2400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25E407E6-98B5-CB7F-FF81-7C8180504F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1340" y="2320047"/>
                  <a:ext cx="625151" cy="354680"/>
                </a:xfrm>
                <a:prstGeom prst="rect">
                  <a:avLst/>
                </a:prstGeom>
                <a:blipFill>
                  <a:blip r:embed="rId4"/>
                  <a:stretch>
                    <a:fillRect r="-30075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Arrow: Curved Right 12">
              <a:extLst>
                <a:ext uri="{FF2B5EF4-FFF2-40B4-BE49-F238E27FC236}">
                  <a16:creationId xmlns:a16="http://schemas.microsoft.com/office/drawing/2014/main" id="{F00DD8A8-1B1C-89BC-C3EB-58CD5027FC66}"/>
                </a:ext>
              </a:extLst>
            </p:cNvPr>
            <p:cNvSpPr/>
            <p:nvPr/>
          </p:nvSpPr>
          <p:spPr>
            <a:xfrm flipH="1">
              <a:off x="5591370" y="2320047"/>
              <a:ext cx="354564" cy="29161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39D23E26-C814-4FDE-7A6B-022EDE3B50A0}"/>
                    </a:ext>
                  </a:extLst>
                </p:cNvPr>
                <p:cNvSpPr txBox="1"/>
                <p:nvPr/>
              </p:nvSpPr>
              <p:spPr>
                <a:xfrm>
                  <a:off x="6019240" y="2320047"/>
                  <a:ext cx="625151" cy="3546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6.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33</m:t>
                        </m:r>
                      </m:oMath>
                    </m:oMathPara>
                  </a14:m>
                  <a:endParaRPr lang="en-NZ" sz="24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39D23E26-C814-4FDE-7A6B-022EDE3B50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19240" y="2320047"/>
                  <a:ext cx="625151" cy="354680"/>
                </a:xfrm>
                <a:prstGeom prst="rect">
                  <a:avLst/>
                </a:prstGeom>
                <a:blipFill>
                  <a:blip r:embed="rId5"/>
                  <a:stretch>
                    <a:fillRect r="-30075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3343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2B5551CE-3703-F741-7EDA-0FDE253B6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33990"/>
              </p:ext>
            </p:extLst>
          </p:nvPr>
        </p:nvGraphicFramePr>
        <p:xfrm>
          <a:off x="986972" y="1204858"/>
          <a:ext cx="5329852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926">
                  <a:extLst>
                    <a:ext uri="{9D8B030D-6E8A-4147-A177-3AD203B41FA5}">
                      <a16:colId xmlns:a16="http://schemas.microsoft.com/office/drawing/2014/main" val="224643363"/>
                    </a:ext>
                  </a:extLst>
                </a:gridCol>
                <a:gridCol w="2664926">
                  <a:extLst>
                    <a:ext uri="{9D8B030D-6E8A-4147-A177-3AD203B41FA5}">
                      <a16:colId xmlns:a16="http://schemas.microsoft.com/office/drawing/2014/main" val="2966207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Amount of fuel (L)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Distance travelled (km)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069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241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22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6.22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801854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35924EBD-704B-D329-6082-4E8487DF4D8D}"/>
              </a:ext>
            </a:extLst>
          </p:cNvPr>
          <p:cNvGrpSpPr/>
          <p:nvPr/>
        </p:nvGrpSpPr>
        <p:grpSpPr>
          <a:xfrm>
            <a:off x="169872" y="2341045"/>
            <a:ext cx="6644430" cy="529768"/>
            <a:chOff x="1466414" y="2259839"/>
            <a:chExt cx="5104671" cy="407001"/>
          </a:xfrm>
        </p:grpSpPr>
        <p:sp>
          <p:nvSpPr>
            <p:cNvPr id="4" name="Arrow: Curved Right 3">
              <a:extLst>
                <a:ext uri="{FF2B5EF4-FFF2-40B4-BE49-F238E27FC236}">
                  <a16:creationId xmlns:a16="http://schemas.microsoft.com/office/drawing/2014/main" id="{22030CCD-7593-86E7-73F1-9B7EE87C3D4B}"/>
                </a:ext>
              </a:extLst>
            </p:cNvPr>
            <p:cNvSpPr/>
            <p:nvPr/>
          </p:nvSpPr>
          <p:spPr>
            <a:xfrm>
              <a:off x="2329448" y="2320047"/>
              <a:ext cx="354564" cy="29161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BB24639B-738B-0D12-2F43-D4D45C216D3E}"/>
                    </a:ext>
                  </a:extLst>
                </p:cNvPr>
                <p:cNvSpPr txBox="1"/>
                <p:nvPr/>
              </p:nvSpPr>
              <p:spPr>
                <a:xfrm>
                  <a:off x="1466414" y="2264869"/>
                  <a:ext cx="625151" cy="4019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2.</m:t>
                        </m:r>
                        <m:r>
                          <a:rPr lang="en-GB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NZ" sz="2800" dirty="0"/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BB24639B-738B-0D12-2F43-D4D45C216D3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6414" y="2264869"/>
                  <a:ext cx="625151" cy="401971"/>
                </a:xfrm>
                <a:prstGeom prst="rect">
                  <a:avLst/>
                </a:prstGeom>
                <a:blipFill>
                  <a:blip r:embed="rId2"/>
                  <a:stretch>
                    <a:fillRect r="-32331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Arrow: Curved Right 5">
              <a:extLst>
                <a:ext uri="{FF2B5EF4-FFF2-40B4-BE49-F238E27FC236}">
                  <a16:creationId xmlns:a16="http://schemas.microsoft.com/office/drawing/2014/main" id="{298F0BC9-58BD-B932-1FD9-748B59588DA5}"/>
                </a:ext>
              </a:extLst>
            </p:cNvPr>
            <p:cNvSpPr/>
            <p:nvPr/>
          </p:nvSpPr>
          <p:spPr>
            <a:xfrm flipH="1">
              <a:off x="5591370" y="2320047"/>
              <a:ext cx="354564" cy="29161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B1ACF9B7-BD79-E550-FB0E-83124BFE57C1}"/>
                    </a:ext>
                  </a:extLst>
                </p:cNvPr>
                <p:cNvSpPr txBox="1"/>
                <p:nvPr/>
              </p:nvSpPr>
              <p:spPr>
                <a:xfrm>
                  <a:off x="5945934" y="2259839"/>
                  <a:ext cx="625151" cy="4019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2.41</m:t>
                        </m:r>
                      </m:oMath>
                    </m:oMathPara>
                  </a14:m>
                  <a:endParaRPr lang="en-NZ" sz="2800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B1ACF9B7-BD79-E550-FB0E-83124BFE57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5934" y="2259839"/>
                  <a:ext cx="625151" cy="401971"/>
                </a:xfrm>
                <a:prstGeom prst="rect">
                  <a:avLst/>
                </a:prstGeom>
                <a:blipFill>
                  <a:blip r:embed="rId3"/>
                  <a:stretch>
                    <a:fillRect r="-31343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A53C348-3075-B6C0-932F-19675C1FA3B9}"/>
              </a:ext>
            </a:extLst>
          </p:cNvPr>
          <p:cNvSpPr txBox="1"/>
          <p:nvPr/>
        </p:nvSpPr>
        <p:spPr>
          <a:xfrm>
            <a:off x="569167" y="335902"/>
            <a:ext cx="479800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For 98-Octane fuel</a:t>
            </a:r>
            <a:endParaRPr lang="en-NZ" sz="2800" dirty="0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D9894A3E-BE55-A250-8844-EB159FFC6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335518"/>
              </p:ext>
            </p:extLst>
          </p:nvPr>
        </p:nvGraphicFramePr>
        <p:xfrm>
          <a:off x="986972" y="3683929"/>
          <a:ext cx="5329852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926">
                  <a:extLst>
                    <a:ext uri="{9D8B030D-6E8A-4147-A177-3AD203B41FA5}">
                      <a16:colId xmlns:a16="http://schemas.microsoft.com/office/drawing/2014/main" val="224643363"/>
                    </a:ext>
                  </a:extLst>
                </a:gridCol>
                <a:gridCol w="2664926">
                  <a:extLst>
                    <a:ext uri="{9D8B030D-6E8A-4147-A177-3AD203B41FA5}">
                      <a16:colId xmlns:a16="http://schemas.microsoft.com/office/drawing/2014/main" val="2966207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Amount of fuel (L)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Cost ($)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069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2.77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22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6.22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17.24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801854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ED7A6A9E-A806-68FB-419D-F90AA100A084}"/>
              </a:ext>
            </a:extLst>
          </p:cNvPr>
          <p:cNvGrpSpPr/>
          <p:nvPr/>
        </p:nvGrpSpPr>
        <p:grpSpPr>
          <a:xfrm>
            <a:off x="163268" y="4889155"/>
            <a:ext cx="6746452" cy="461665"/>
            <a:chOff x="1461340" y="2320047"/>
            <a:chExt cx="5183051" cy="354680"/>
          </a:xfrm>
        </p:grpSpPr>
        <p:sp>
          <p:nvSpPr>
            <p:cNvPr id="11" name="Arrow: Curved Right 10">
              <a:extLst>
                <a:ext uri="{FF2B5EF4-FFF2-40B4-BE49-F238E27FC236}">
                  <a16:creationId xmlns:a16="http://schemas.microsoft.com/office/drawing/2014/main" id="{67318998-B4E3-FDA9-8BB1-461B59845795}"/>
                </a:ext>
              </a:extLst>
            </p:cNvPr>
            <p:cNvSpPr/>
            <p:nvPr/>
          </p:nvSpPr>
          <p:spPr>
            <a:xfrm>
              <a:off x="2329448" y="2320047"/>
              <a:ext cx="354564" cy="29161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25E407E6-98B5-CB7F-FF81-7C8180504FCF}"/>
                    </a:ext>
                  </a:extLst>
                </p:cNvPr>
                <p:cNvSpPr txBox="1"/>
                <p:nvPr/>
              </p:nvSpPr>
              <p:spPr>
                <a:xfrm>
                  <a:off x="1461340" y="2320047"/>
                  <a:ext cx="625151" cy="3546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6.22</m:t>
                        </m:r>
                      </m:oMath>
                    </m:oMathPara>
                  </a14:m>
                  <a:endParaRPr lang="en-NZ" sz="2400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25E407E6-98B5-CB7F-FF81-7C8180504F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1340" y="2320047"/>
                  <a:ext cx="625151" cy="354680"/>
                </a:xfrm>
                <a:prstGeom prst="rect">
                  <a:avLst/>
                </a:prstGeom>
                <a:blipFill>
                  <a:blip r:embed="rId4"/>
                  <a:stretch>
                    <a:fillRect r="-30075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Arrow: Curved Right 12">
              <a:extLst>
                <a:ext uri="{FF2B5EF4-FFF2-40B4-BE49-F238E27FC236}">
                  <a16:creationId xmlns:a16="http://schemas.microsoft.com/office/drawing/2014/main" id="{F00DD8A8-1B1C-89BC-C3EB-58CD5027FC66}"/>
                </a:ext>
              </a:extLst>
            </p:cNvPr>
            <p:cNvSpPr/>
            <p:nvPr/>
          </p:nvSpPr>
          <p:spPr>
            <a:xfrm flipH="1">
              <a:off x="5591370" y="2320047"/>
              <a:ext cx="354564" cy="29161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39D23E26-C814-4FDE-7A6B-022EDE3B50A0}"/>
                    </a:ext>
                  </a:extLst>
                </p:cNvPr>
                <p:cNvSpPr txBox="1"/>
                <p:nvPr/>
              </p:nvSpPr>
              <p:spPr>
                <a:xfrm>
                  <a:off x="6019240" y="2320047"/>
                  <a:ext cx="625151" cy="3546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6.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22</m:t>
                        </m:r>
                      </m:oMath>
                    </m:oMathPara>
                  </a14:m>
                  <a:endParaRPr lang="en-NZ" sz="24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39D23E26-C814-4FDE-7A6B-022EDE3B50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19240" y="2320047"/>
                  <a:ext cx="625151" cy="354680"/>
                </a:xfrm>
                <a:prstGeom prst="rect">
                  <a:avLst/>
                </a:prstGeom>
                <a:blipFill>
                  <a:blip r:embed="rId5"/>
                  <a:stretch>
                    <a:fillRect r="-30075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631944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6D6A0D-0957-1A32-FB16-126B079F0B3E}"/>
              </a:ext>
            </a:extLst>
          </p:cNvPr>
          <p:cNvSpPr txBox="1"/>
          <p:nvPr/>
        </p:nvSpPr>
        <p:spPr>
          <a:xfrm>
            <a:off x="174948" y="438780"/>
            <a:ext cx="10947141" cy="61675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test was carried using the same mid-sized car, using the three percentage concentrations of octane available in New Zealand petrol stations; 91, 95, 98. The car was first tuned to the fuel concentration, then with 15 L of that fuel in the tank, the car was driven until the tank was empty. This was repeated for each of the fuels. </a:t>
            </a:r>
          </a:p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results were:</a:t>
            </a:r>
            <a:b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91-octane:  The car travelled 230 km on 15 litres of fuel.</a:t>
            </a:r>
            <a:b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95-octane:  The car travelled 237 km on 15 litres of fuel.</a:t>
            </a:r>
          </a:p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98</a:t>
            </a:r>
            <a:r>
              <a:rPr lang="en-NZ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-octane: The car travelled 241 km on 15 litres of fuel.</a:t>
            </a:r>
            <a:b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N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If the relationship between amount of fuel used and distance travelled is linear, how far would the car have travelled using: </a:t>
            </a:r>
            <a:endParaRPr lang="en-N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7.5 litres of 91-octane petrol?</a:t>
            </a:r>
            <a:endParaRPr lang="en-N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N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 litres of 95-octane petrol?</a:t>
            </a:r>
            <a:endParaRPr lang="en-N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N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 litres of 98-octane petrol?</a:t>
            </a:r>
            <a:endParaRPr lang="en-N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47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70EB7F3-F7CE-3E8D-6B0A-6E8912D0B0EC}"/>
              </a:ext>
            </a:extLst>
          </p:cNvPr>
          <p:cNvSpPr txBox="1"/>
          <p:nvPr/>
        </p:nvSpPr>
        <p:spPr>
          <a:xfrm>
            <a:off x="130628" y="154242"/>
            <a:ext cx="11719249" cy="67191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If the relationship between amount of fuel used and distance travelled is linear, how far would the car have travelled using</a:t>
            </a:r>
            <a:r>
              <a:rPr lang="en-NZ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7.5 litres of 91-octane petrol?</a:t>
            </a:r>
            <a:endParaRPr lang="en-N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DEE91E4-B84C-D734-051F-F64696779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721557"/>
              </p:ext>
            </p:extLst>
          </p:nvPr>
        </p:nvGraphicFramePr>
        <p:xfrm>
          <a:off x="986973" y="1204858"/>
          <a:ext cx="479800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004">
                  <a:extLst>
                    <a:ext uri="{9D8B030D-6E8A-4147-A177-3AD203B41FA5}">
                      <a16:colId xmlns:a16="http://schemas.microsoft.com/office/drawing/2014/main" val="224643363"/>
                    </a:ext>
                  </a:extLst>
                </a:gridCol>
                <a:gridCol w="2399004">
                  <a:extLst>
                    <a:ext uri="{9D8B030D-6E8A-4147-A177-3AD203B41FA5}">
                      <a16:colId xmlns:a16="http://schemas.microsoft.com/office/drawing/2014/main" val="2966207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Amount of fuel (L)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Distance travelled (km)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069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22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115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801854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26E54DFF-A841-3CA2-475F-FD37182DD756}"/>
              </a:ext>
            </a:extLst>
          </p:cNvPr>
          <p:cNvGrpSpPr/>
          <p:nvPr/>
        </p:nvGrpSpPr>
        <p:grpSpPr>
          <a:xfrm>
            <a:off x="1034401" y="1707679"/>
            <a:ext cx="4883541" cy="383913"/>
            <a:chOff x="1034401" y="1707679"/>
            <a:chExt cx="4883541" cy="383913"/>
          </a:xfrm>
        </p:grpSpPr>
        <p:sp>
          <p:nvSpPr>
            <p:cNvPr id="7" name="Arrow: Curved Right 6">
              <a:extLst>
                <a:ext uri="{FF2B5EF4-FFF2-40B4-BE49-F238E27FC236}">
                  <a16:creationId xmlns:a16="http://schemas.microsoft.com/office/drawing/2014/main" id="{416D0A5D-62AC-E667-95CB-C8267A617141}"/>
                </a:ext>
              </a:extLst>
            </p:cNvPr>
            <p:cNvSpPr/>
            <p:nvPr/>
          </p:nvSpPr>
          <p:spPr>
            <a:xfrm>
              <a:off x="1526591" y="1773256"/>
              <a:ext cx="354564" cy="29161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13C9B89-A740-5E11-50FA-42A039390A02}"/>
                </a:ext>
              </a:extLst>
            </p:cNvPr>
            <p:cNvSpPr txBox="1"/>
            <p:nvPr/>
          </p:nvSpPr>
          <p:spPr>
            <a:xfrm>
              <a:off x="1034401" y="1707679"/>
              <a:ext cx="6251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dirty="0"/>
                <a:t>÷ 2</a:t>
              </a:r>
            </a:p>
          </p:txBody>
        </p:sp>
        <p:sp>
          <p:nvSpPr>
            <p:cNvPr id="9" name="Arrow: Curved Right 8">
              <a:extLst>
                <a:ext uri="{FF2B5EF4-FFF2-40B4-BE49-F238E27FC236}">
                  <a16:creationId xmlns:a16="http://schemas.microsoft.com/office/drawing/2014/main" id="{B9A29B0D-8446-7CBA-A8B4-1923EEF97D69}"/>
                </a:ext>
              </a:extLst>
            </p:cNvPr>
            <p:cNvSpPr/>
            <p:nvPr/>
          </p:nvSpPr>
          <p:spPr>
            <a:xfrm flipH="1">
              <a:off x="4938227" y="1773256"/>
              <a:ext cx="354564" cy="29161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F0C250A-F0FF-89F7-59E0-4E66914E4D63}"/>
                </a:ext>
              </a:extLst>
            </p:cNvPr>
            <p:cNvSpPr txBox="1"/>
            <p:nvPr/>
          </p:nvSpPr>
          <p:spPr>
            <a:xfrm>
              <a:off x="5292791" y="1722260"/>
              <a:ext cx="6251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dirty="0"/>
                <a:t>÷ 2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16009DF-D742-ACFE-2BD8-56F2DD74FC1E}"/>
              </a:ext>
            </a:extLst>
          </p:cNvPr>
          <p:cNvGrpSpPr/>
          <p:nvPr/>
        </p:nvGrpSpPr>
        <p:grpSpPr>
          <a:xfrm>
            <a:off x="674138" y="2792286"/>
            <a:ext cx="9237305" cy="1273428"/>
            <a:chOff x="522515" y="3247053"/>
            <a:chExt cx="9237305" cy="1273428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1BCB7FD2-808E-C386-7DDA-69B7CDC1AE55}"/>
                </a:ext>
              </a:extLst>
            </p:cNvPr>
            <p:cNvCxnSpPr/>
            <p:nvPr/>
          </p:nvCxnSpPr>
          <p:spPr>
            <a:xfrm>
              <a:off x="681135" y="3918857"/>
              <a:ext cx="689532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FFDDB5B-5F61-D7AC-912B-02FD26034505}"/>
                </a:ext>
              </a:extLst>
            </p:cNvPr>
            <p:cNvGrpSpPr/>
            <p:nvPr/>
          </p:nvGrpSpPr>
          <p:grpSpPr>
            <a:xfrm>
              <a:off x="522515" y="3317233"/>
              <a:ext cx="653142" cy="1203248"/>
              <a:chOff x="522515" y="3317233"/>
              <a:chExt cx="653142" cy="1203248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8AF29EC2-CB05-C383-0EBB-BDA429D0C44D}"/>
                  </a:ext>
                </a:extLst>
              </p:cNvPr>
              <p:cNvCxnSpPr/>
              <p:nvPr/>
            </p:nvCxnSpPr>
            <p:spPr>
              <a:xfrm>
                <a:off x="849086" y="3778898"/>
                <a:ext cx="0" cy="27991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1089DA4-F4E1-5108-2ADA-8E6124CA78ED}"/>
                  </a:ext>
                </a:extLst>
              </p:cNvPr>
              <p:cNvSpPr txBox="1"/>
              <p:nvPr/>
            </p:nvSpPr>
            <p:spPr>
              <a:xfrm>
                <a:off x="522515" y="3317233"/>
                <a:ext cx="6531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0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2057A7C-2992-B42F-4D1E-A922E6AF6804}"/>
                  </a:ext>
                </a:extLst>
              </p:cNvPr>
              <p:cNvSpPr txBox="1"/>
              <p:nvPr/>
            </p:nvSpPr>
            <p:spPr>
              <a:xfrm>
                <a:off x="522515" y="4058816"/>
                <a:ext cx="6531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0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57E7F51-43D4-0990-EC31-275928D0B455}"/>
                </a:ext>
              </a:extLst>
            </p:cNvPr>
            <p:cNvGrpSpPr/>
            <p:nvPr/>
          </p:nvGrpSpPr>
          <p:grpSpPr>
            <a:xfrm>
              <a:off x="6375919" y="3317233"/>
              <a:ext cx="653142" cy="1203248"/>
              <a:chOff x="522515" y="3317233"/>
              <a:chExt cx="653142" cy="1203248"/>
            </a:xfrm>
          </p:grpSpPr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5B0957AD-4039-8D4E-A330-BB9A42A2441E}"/>
                  </a:ext>
                </a:extLst>
              </p:cNvPr>
              <p:cNvCxnSpPr/>
              <p:nvPr/>
            </p:nvCxnSpPr>
            <p:spPr>
              <a:xfrm>
                <a:off x="849086" y="3778898"/>
                <a:ext cx="0" cy="27991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BAC830D-4E3B-A745-BC0E-AD222EDC0E73}"/>
                  </a:ext>
                </a:extLst>
              </p:cNvPr>
              <p:cNvSpPr txBox="1"/>
              <p:nvPr/>
            </p:nvSpPr>
            <p:spPr>
              <a:xfrm>
                <a:off x="522515" y="3317233"/>
                <a:ext cx="6531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230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18E5AC8-0D54-61D6-87EF-C9633E6281B2}"/>
                  </a:ext>
                </a:extLst>
              </p:cNvPr>
              <p:cNvSpPr txBox="1"/>
              <p:nvPr/>
            </p:nvSpPr>
            <p:spPr>
              <a:xfrm>
                <a:off x="522515" y="4058816"/>
                <a:ext cx="6531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15</a:t>
                </a: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30B9B4C-D471-4025-A93D-4A3D5CCE8B64}"/>
                </a:ext>
              </a:extLst>
            </p:cNvPr>
            <p:cNvSpPr txBox="1"/>
            <p:nvPr/>
          </p:nvSpPr>
          <p:spPr>
            <a:xfrm>
              <a:off x="7417837" y="3247053"/>
              <a:ext cx="23419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dirty="0"/>
                <a:t>Distance (km)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A2F68EA-C2BC-9624-4406-E1FF4E3634D3}"/>
                </a:ext>
              </a:extLst>
            </p:cNvPr>
            <p:cNvSpPr txBox="1"/>
            <p:nvPr/>
          </p:nvSpPr>
          <p:spPr>
            <a:xfrm>
              <a:off x="7417836" y="4151149"/>
              <a:ext cx="23419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dirty="0"/>
                <a:t>Amount of fuel (L)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C3CF060-9196-0001-DE5D-28E72476D299}"/>
                </a:ext>
              </a:extLst>
            </p:cNvPr>
            <p:cNvGrpSpPr/>
            <p:nvPr/>
          </p:nvGrpSpPr>
          <p:grpSpPr>
            <a:xfrm>
              <a:off x="3587620" y="3317233"/>
              <a:ext cx="653142" cy="1203248"/>
              <a:chOff x="522515" y="3317233"/>
              <a:chExt cx="653142" cy="1203248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49C2122-C0AA-F666-962F-660CA55CA5D4}"/>
                  </a:ext>
                </a:extLst>
              </p:cNvPr>
              <p:cNvCxnSpPr/>
              <p:nvPr/>
            </p:nvCxnSpPr>
            <p:spPr>
              <a:xfrm>
                <a:off x="849086" y="3778898"/>
                <a:ext cx="0" cy="27991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41384AA-AE21-EBED-4E7A-370A66AA54C8}"/>
                  </a:ext>
                </a:extLst>
              </p:cNvPr>
              <p:cNvSpPr txBox="1"/>
              <p:nvPr/>
            </p:nvSpPr>
            <p:spPr>
              <a:xfrm>
                <a:off x="522515" y="3317233"/>
                <a:ext cx="6531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115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3066142-B9FF-B189-73B5-8865D3D36888}"/>
                  </a:ext>
                </a:extLst>
              </p:cNvPr>
              <p:cNvSpPr txBox="1"/>
              <p:nvPr/>
            </p:nvSpPr>
            <p:spPr>
              <a:xfrm>
                <a:off x="522515" y="4058816"/>
                <a:ext cx="6531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7.5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A066177-640A-8A0A-9C5D-3E98172308D3}"/>
                  </a:ext>
                </a:extLst>
              </p:cNvPr>
              <p:cNvSpPr txBox="1"/>
              <p:nvPr/>
            </p:nvSpPr>
            <p:spPr>
              <a:xfrm>
                <a:off x="986973" y="4743175"/>
                <a:ext cx="4246740" cy="5112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200" smtClean="0">
                          <a:latin typeface="Cambria Math" panose="02040503050406030204" pitchFamily="18" charset="0"/>
                        </a:rPr>
                        <m:t>230</m:t>
                      </m:r>
                      <m:r>
                        <a:rPr lang="en-NZ" sz="3200" i="0">
                          <a:latin typeface="Cambria Math" panose="02040503050406030204" pitchFamily="18" charset="0"/>
                        </a:rPr>
                        <m:t>÷15=1</m:t>
                      </m:r>
                      <m:r>
                        <a:rPr lang="en-NZ" sz="3200" b="0" i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NZ" sz="3200" i="0">
                          <a:latin typeface="Cambria Math" panose="02040503050406030204" pitchFamily="18" charset="0"/>
                        </a:rPr>
                        <m:t>⋅</m:t>
                      </m:r>
                      <m:acc>
                        <m:accPr>
                          <m:chr m:val="̇"/>
                          <m:ctrlPr>
                            <a:rPr lang="en-NZ" sz="3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NZ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acc>
                      <m:r>
                        <a:rPr lang="en-NZ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NZ" sz="3200" b="0" i="1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NZ" sz="32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NZ" sz="3200" b="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NZ" sz="32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A066177-640A-8A0A-9C5D-3E98172308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973" y="4743175"/>
                <a:ext cx="4246740" cy="5112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A591785-2728-11D1-496E-CF94931E07CD}"/>
                  </a:ext>
                </a:extLst>
              </p:cNvPr>
              <p:cNvSpPr txBox="1"/>
              <p:nvPr/>
            </p:nvSpPr>
            <p:spPr>
              <a:xfrm>
                <a:off x="1001731" y="5526140"/>
                <a:ext cx="3661451" cy="5112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20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NZ" sz="3200" b="0" i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NZ" sz="3200" i="0">
                          <a:latin typeface="Cambria Math" panose="02040503050406030204" pitchFamily="18" charset="0"/>
                        </a:rPr>
                        <m:t>⋅</m:t>
                      </m:r>
                      <m:acc>
                        <m:accPr>
                          <m:chr m:val="̇"/>
                          <m:ctrlPr>
                            <a:rPr lang="en-NZ" sz="3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NZ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acc>
                      <m:r>
                        <a:rPr lang="en-NZ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N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×9=115</m:t>
                      </m:r>
                      <m:r>
                        <a:rPr lang="en-NZ" sz="3200" b="0" i="1" smtClean="0"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NZ" sz="32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A591785-2728-11D1-496E-CF94931E07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731" y="5526140"/>
                <a:ext cx="3661451" cy="5112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116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668B70-2248-6068-8069-E75D5B0FB6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99" y="151228"/>
            <a:ext cx="11191875" cy="6631429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6F09F90-04EA-9715-B199-737E0E7E0AF2}"/>
              </a:ext>
            </a:extLst>
          </p:cNvPr>
          <p:cNvCxnSpPr/>
          <p:nvPr/>
        </p:nvCxnSpPr>
        <p:spPr>
          <a:xfrm flipV="1">
            <a:off x="1943100" y="1838325"/>
            <a:ext cx="9467850" cy="3676650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A9C45C5F-B1C1-79DC-B6BC-5915E2AE529F}"/>
              </a:ext>
            </a:extLst>
          </p:cNvPr>
          <p:cNvGrpSpPr/>
          <p:nvPr/>
        </p:nvGrpSpPr>
        <p:grpSpPr>
          <a:xfrm>
            <a:off x="6229398" y="3683552"/>
            <a:ext cx="242207" cy="242207"/>
            <a:chOff x="6232849" y="3676650"/>
            <a:chExt cx="242207" cy="242207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00A5311-AAB0-F730-00BD-0907BA696B76}"/>
                </a:ext>
              </a:extLst>
            </p:cNvPr>
            <p:cNvCxnSpPr/>
            <p:nvPr/>
          </p:nvCxnSpPr>
          <p:spPr>
            <a:xfrm>
              <a:off x="6242180" y="3676650"/>
              <a:ext cx="214604" cy="2422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4DDAF820-620A-10EA-7A16-CF3A9C293BB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246651" y="3681510"/>
              <a:ext cx="214604" cy="2422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ACF7DD0-F0D5-C4A4-EAD9-1E991B1230F6}"/>
              </a:ext>
            </a:extLst>
          </p:cNvPr>
          <p:cNvCxnSpPr/>
          <p:nvPr/>
        </p:nvCxnSpPr>
        <p:spPr>
          <a:xfrm flipV="1">
            <a:off x="6349482" y="3797753"/>
            <a:ext cx="0" cy="171722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3756E4-896C-A883-A250-D74DFD97B233}"/>
              </a:ext>
            </a:extLst>
          </p:cNvPr>
          <p:cNvCxnSpPr>
            <a:cxnSpLocks/>
          </p:cNvCxnSpPr>
          <p:nvPr/>
        </p:nvCxnSpPr>
        <p:spPr>
          <a:xfrm>
            <a:off x="1943100" y="3828107"/>
            <a:ext cx="4406382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B718906-FEA6-AFB1-7338-0789D7454B80}"/>
              </a:ext>
            </a:extLst>
          </p:cNvPr>
          <p:cNvSpPr txBox="1"/>
          <p:nvPr/>
        </p:nvSpPr>
        <p:spPr>
          <a:xfrm>
            <a:off x="1361873" y="3653169"/>
            <a:ext cx="797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115</a:t>
            </a:r>
          </a:p>
        </p:txBody>
      </p:sp>
    </p:spTree>
    <p:extLst>
      <p:ext uri="{BB962C8B-B14F-4D97-AF65-F5344CB8AC3E}">
        <p14:creationId xmlns:p14="http://schemas.microsoft.com/office/powerpoint/2010/main" val="359807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70EB7F3-F7CE-3E8D-6B0A-6E8912D0B0EC}"/>
              </a:ext>
            </a:extLst>
          </p:cNvPr>
          <p:cNvSpPr txBox="1"/>
          <p:nvPr/>
        </p:nvSpPr>
        <p:spPr>
          <a:xfrm>
            <a:off x="130628" y="154242"/>
            <a:ext cx="11719249" cy="67191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If the relationship between amount of fuel used and distance travelled is linear, how far would the car have travelled using 10 litres of 95-octane petrol?</a:t>
            </a:r>
            <a:endParaRPr lang="en-N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DEE91E4-B84C-D734-051F-F64696779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956117"/>
              </p:ext>
            </p:extLst>
          </p:nvPr>
        </p:nvGraphicFramePr>
        <p:xfrm>
          <a:off x="986973" y="1204858"/>
          <a:ext cx="479800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004">
                  <a:extLst>
                    <a:ext uri="{9D8B030D-6E8A-4147-A177-3AD203B41FA5}">
                      <a16:colId xmlns:a16="http://schemas.microsoft.com/office/drawing/2014/main" val="224643363"/>
                    </a:ext>
                  </a:extLst>
                </a:gridCol>
                <a:gridCol w="2399004">
                  <a:extLst>
                    <a:ext uri="{9D8B030D-6E8A-4147-A177-3AD203B41FA5}">
                      <a16:colId xmlns:a16="http://schemas.microsoft.com/office/drawing/2014/main" val="2966207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Amount of fuel (L)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Distance travelled (km)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069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237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22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115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801854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26E54DFF-A841-3CA2-475F-FD37182DD756}"/>
              </a:ext>
            </a:extLst>
          </p:cNvPr>
          <p:cNvGrpSpPr/>
          <p:nvPr/>
        </p:nvGrpSpPr>
        <p:grpSpPr>
          <a:xfrm>
            <a:off x="944207" y="1572274"/>
            <a:ext cx="4907255" cy="641018"/>
            <a:chOff x="944207" y="1572274"/>
            <a:chExt cx="4907255" cy="641018"/>
          </a:xfrm>
        </p:grpSpPr>
        <p:sp>
          <p:nvSpPr>
            <p:cNvPr id="7" name="Arrow: Curved Right 6">
              <a:extLst>
                <a:ext uri="{FF2B5EF4-FFF2-40B4-BE49-F238E27FC236}">
                  <a16:creationId xmlns:a16="http://schemas.microsoft.com/office/drawing/2014/main" id="{416D0A5D-62AC-E667-95CB-C8267A617141}"/>
                </a:ext>
              </a:extLst>
            </p:cNvPr>
            <p:cNvSpPr/>
            <p:nvPr/>
          </p:nvSpPr>
          <p:spPr>
            <a:xfrm>
              <a:off x="1526591" y="1773256"/>
              <a:ext cx="354564" cy="29161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C13C9B89-A740-5E11-50FA-42A039390A02}"/>
                    </a:ext>
                  </a:extLst>
                </p:cNvPr>
                <p:cNvSpPr txBox="1"/>
                <p:nvPr/>
              </p:nvSpPr>
              <p:spPr>
                <a:xfrm>
                  <a:off x="944207" y="1600560"/>
                  <a:ext cx="625151" cy="6127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f>
                          <m:fPr>
                            <m:ctrlPr>
                              <a:rPr lang="en-NZ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N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C13C9B89-A740-5E11-50FA-42A039390A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4207" y="1600560"/>
                  <a:ext cx="625151" cy="6127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Arrow: Curved Right 8">
              <a:extLst>
                <a:ext uri="{FF2B5EF4-FFF2-40B4-BE49-F238E27FC236}">
                  <a16:creationId xmlns:a16="http://schemas.microsoft.com/office/drawing/2014/main" id="{B9A29B0D-8446-7CBA-A8B4-1923EEF97D69}"/>
                </a:ext>
              </a:extLst>
            </p:cNvPr>
            <p:cNvSpPr/>
            <p:nvPr/>
          </p:nvSpPr>
          <p:spPr>
            <a:xfrm flipH="1">
              <a:off x="4938227" y="1773256"/>
              <a:ext cx="354564" cy="29161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BF0C250A-F0FF-89F7-59E0-4E66914E4D63}"/>
                    </a:ext>
                  </a:extLst>
                </p:cNvPr>
                <p:cNvSpPr txBox="1"/>
                <p:nvPr/>
              </p:nvSpPr>
              <p:spPr>
                <a:xfrm>
                  <a:off x="5226311" y="1572274"/>
                  <a:ext cx="625151" cy="6127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f>
                          <m:fPr>
                            <m:ctrlPr>
                              <a:rPr lang="en-NZ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N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BF0C250A-F0FF-89F7-59E0-4E66914E4D6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26311" y="1572274"/>
                  <a:ext cx="625151" cy="6127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BCB7FD2-808E-C386-7DDA-69B7CDC1AE55}"/>
              </a:ext>
            </a:extLst>
          </p:cNvPr>
          <p:cNvCxnSpPr/>
          <p:nvPr/>
        </p:nvCxnSpPr>
        <p:spPr>
          <a:xfrm>
            <a:off x="832758" y="3464090"/>
            <a:ext cx="689532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FFDDB5B-5F61-D7AC-912B-02FD26034505}"/>
              </a:ext>
            </a:extLst>
          </p:cNvPr>
          <p:cNvGrpSpPr/>
          <p:nvPr/>
        </p:nvGrpSpPr>
        <p:grpSpPr>
          <a:xfrm>
            <a:off x="674138" y="2862466"/>
            <a:ext cx="653142" cy="1203248"/>
            <a:chOff x="522515" y="3317233"/>
            <a:chExt cx="653142" cy="1203248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AF29EC2-CB05-C383-0EBB-BDA429D0C44D}"/>
                </a:ext>
              </a:extLst>
            </p:cNvPr>
            <p:cNvCxnSpPr/>
            <p:nvPr/>
          </p:nvCxnSpPr>
          <p:spPr>
            <a:xfrm>
              <a:off x="849086" y="3778898"/>
              <a:ext cx="0" cy="2799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1089DA4-F4E1-5108-2ADA-8E6124CA78ED}"/>
                </a:ext>
              </a:extLst>
            </p:cNvPr>
            <p:cNvSpPr txBox="1"/>
            <p:nvPr/>
          </p:nvSpPr>
          <p:spPr>
            <a:xfrm>
              <a:off x="522515" y="3317233"/>
              <a:ext cx="6531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2057A7C-2992-B42F-4D1E-A922E6AF6804}"/>
                </a:ext>
              </a:extLst>
            </p:cNvPr>
            <p:cNvSpPr txBox="1"/>
            <p:nvPr/>
          </p:nvSpPr>
          <p:spPr>
            <a:xfrm>
              <a:off x="522515" y="4058816"/>
              <a:ext cx="6531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0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57E7F51-43D4-0990-EC31-275928D0B455}"/>
              </a:ext>
            </a:extLst>
          </p:cNvPr>
          <p:cNvGrpSpPr/>
          <p:nvPr/>
        </p:nvGrpSpPr>
        <p:grpSpPr>
          <a:xfrm>
            <a:off x="6527542" y="2862466"/>
            <a:ext cx="653142" cy="1203248"/>
            <a:chOff x="522515" y="3317233"/>
            <a:chExt cx="653142" cy="1203248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B0957AD-4039-8D4E-A330-BB9A42A2441E}"/>
                </a:ext>
              </a:extLst>
            </p:cNvPr>
            <p:cNvCxnSpPr/>
            <p:nvPr/>
          </p:nvCxnSpPr>
          <p:spPr>
            <a:xfrm>
              <a:off x="849086" y="3778898"/>
              <a:ext cx="0" cy="2799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BAC830D-4E3B-A745-BC0E-AD222EDC0E73}"/>
                </a:ext>
              </a:extLst>
            </p:cNvPr>
            <p:cNvSpPr txBox="1"/>
            <p:nvPr/>
          </p:nvSpPr>
          <p:spPr>
            <a:xfrm>
              <a:off x="522515" y="3317233"/>
              <a:ext cx="6531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237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18E5AC8-0D54-61D6-87EF-C9633E6281B2}"/>
                </a:ext>
              </a:extLst>
            </p:cNvPr>
            <p:cNvSpPr txBox="1"/>
            <p:nvPr/>
          </p:nvSpPr>
          <p:spPr>
            <a:xfrm>
              <a:off x="522515" y="4058816"/>
              <a:ext cx="6531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15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230B9B4C-D471-4025-A93D-4A3D5CCE8B64}"/>
              </a:ext>
            </a:extLst>
          </p:cNvPr>
          <p:cNvSpPr txBox="1"/>
          <p:nvPr/>
        </p:nvSpPr>
        <p:spPr>
          <a:xfrm>
            <a:off x="7569460" y="2792286"/>
            <a:ext cx="2341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Distance (km)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2F68EA-C2BC-9624-4406-E1FF4E3634D3}"/>
              </a:ext>
            </a:extLst>
          </p:cNvPr>
          <p:cNvSpPr txBox="1"/>
          <p:nvPr/>
        </p:nvSpPr>
        <p:spPr>
          <a:xfrm>
            <a:off x="7569459" y="3696382"/>
            <a:ext cx="2341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Amount of fuel (L)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C3CF060-9196-0001-DE5D-28E72476D299}"/>
              </a:ext>
            </a:extLst>
          </p:cNvPr>
          <p:cNvGrpSpPr/>
          <p:nvPr/>
        </p:nvGrpSpPr>
        <p:grpSpPr>
          <a:xfrm>
            <a:off x="4623827" y="2862466"/>
            <a:ext cx="653142" cy="1203248"/>
            <a:chOff x="522515" y="3317233"/>
            <a:chExt cx="653142" cy="1203248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49C2122-C0AA-F666-962F-660CA55CA5D4}"/>
                </a:ext>
              </a:extLst>
            </p:cNvPr>
            <p:cNvCxnSpPr/>
            <p:nvPr/>
          </p:nvCxnSpPr>
          <p:spPr>
            <a:xfrm>
              <a:off x="849086" y="3778898"/>
              <a:ext cx="0" cy="2799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41384AA-AE21-EBED-4E7A-370A66AA54C8}"/>
                </a:ext>
              </a:extLst>
            </p:cNvPr>
            <p:cNvSpPr txBox="1"/>
            <p:nvPr/>
          </p:nvSpPr>
          <p:spPr>
            <a:xfrm>
              <a:off x="522515" y="3317233"/>
              <a:ext cx="6531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158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3066142-B9FF-B189-73B5-8865D3D36888}"/>
                </a:ext>
              </a:extLst>
            </p:cNvPr>
            <p:cNvSpPr txBox="1"/>
            <p:nvPr/>
          </p:nvSpPr>
          <p:spPr>
            <a:xfrm>
              <a:off x="522515" y="4058816"/>
              <a:ext cx="6531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10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A066177-640A-8A0A-9C5D-3E98172308D3}"/>
                  </a:ext>
                </a:extLst>
              </p:cNvPr>
              <p:cNvSpPr txBox="1"/>
              <p:nvPr/>
            </p:nvSpPr>
            <p:spPr>
              <a:xfrm>
                <a:off x="986973" y="4743175"/>
                <a:ext cx="4246740" cy="5112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200" smtClean="0">
                          <a:latin typeface="Cambria Math" panose="02040503050406030204" pitchFamily="18" charset="0"/>
                        </a:rPr>
                        <m:t>23</m:t>
                      </m:r>
                      <m:r>
                        <a:rPr lang="en-NZ" sz="3200" b="0" i="0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NZ" sz="3200" i="0">
                          <a:latin typeface="Cambria Math" panose="02040503050406030204" pitchFamily="18" charset="0"/>
                        </a:rPr>
                        <m:t>÷15=1</m:t>
                      </m:r>
                      <m:r>
                        <a:rPr lang="en-NZ" sz="3200" b="0" i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NZ" sz="3200" i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NZ" sz="320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NZ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NZ" sz="3200" b="0" i="1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NZ" sz="32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NZ" sz="3200" b="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NZ" sz="32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A066177-640A-8A0A-9C5D-3E98172308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973" y="4743175"/>
                <a:ext cx="4246740" cy="5112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A591785-2728-11D1-496E-CF94931E07CD}"/>
                  </a:ext>
                </a:extLst>
              </p:cNvPr>
              <p:cNvSpPr txBox="1"/>
              <p:nvPr/>
            </p:nvSpPr>
            <p:spPr>
              <a:xfrm>
                <a:off x="1001731" y="5526140"/>
                <a:ext cx="388907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20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NZ" sz="3200" b="0" i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NZ" sz="3200" i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NZ" sz="320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N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×10=158 </m:t>
                      </m:r>
                      <m:r>
                        <a:rPr lang="en-NZ" sz="3200" b="0" i="1" smtClean="0"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NZ" sz="32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A591785-2728-11D1-496E-CF94931E07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731" y="5526140"/>
                <a:ext cx="3889077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43E7B325-960C-9742-D999-04B1C889DE7F}"/>
              </a:ext>
            </a:extLst>
          </p:cNvPr>
          <p:cNvGrpSpPr/>
          <p:nvPr/>
        </p:nvGrpSpPr>
        <p:grpSpPr>
          <a:xfrm>
            <a:off x="2652016" y="2900385"/>
            <a:ext cx="653142" cy="1203248"/>
            <a:chOff x="522515" y="3317233"/>
            <a:chExt cx="653142" cy="1203248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3CFA900D-628B-ED3E-0077-AC11ABAE3CF7}"/>
                </a:ext>
              </a:extLst>
            </p:cNvPr>
            <p:cNvCxnSpPr/>
            <p:nvPr/>
          </p:nvCxnSpPr>
          <p:spPr>
            <a:xfrm>
              <a:off x="849086" y="3778898"/>
              <a:ext cx="0" cy="2799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241F7CC-16A6-AAF9-F06E-C2FF76C2F88B}"/>
                </a:ext>
              </a:extLst>
            </p:cNvPr>
            <p:cNvSpPr txBox="1"/>
            <p:nvPr/>
          </p:nvSpPr>
          <p:spPr>
            <a:xfrm>
              <a:off x="522515" y="3317233"/>
              <a:ext cx="6531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79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58787A8-90D3-312D-76C9-CD0FAB8E46C8}"/>
                </a:ext>
              </a:extLst>
            </p:cNvPr>
            <p:cNvSpPr txBox="1"/>
            <p:nvPr/>
          </p:nvSpPr>
          <p:spPr>
            <a:xfrm>
              <a:off x="522515" y="4058816"/>
              <a:ext cx="6531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676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D2AB1DFC-2214-1A54-8B89-E55A3C05C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726" y="158104"/>
            <a:ext cx="11210149" cy="66422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6F09F90-04EA-9715-B199-737E0E7E0AF2}"/>
              </a:ext>
            </a:extLst>
          </p:cNvPr>
          <p:cNvCxnSpPr>
            <a:cxnSpLocks/>
          </p:cNvCxnSpPr>
          <p:nvPr/>
        </p:nvCxnSpPr>
        <p:spPr>
          <a:xfrm flipV="1">
            <a:off x="1943100" y="1760706"/>
            <a:ext cx="9457717" cy="3754269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A9C45C5F-B1C1-79DC-B6BC-5915E2AE529F}"/>
              </a:ext>
            </a:extLst>
          </p:cNvPr>
          <p:cNvGrpSpPr/>
          <p:nvPr/>
        </p:nvGrpSpPr>
        <p:grpSpPr>
          <a:xfrm>
            <a:off x="7717730" y="3051254"/>
            <a:ext cx="242207" cy="242207"/>
            <a:chOff x="6232849" y="3676650"/>
            <a:chExt cx="242207" cy="242207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00A5311-AAB0-F730-00BD-0907BA696B76}"/>
                </a:ext>
              </a:extLst>
            </p:cNvPr>
            <p:cNvCxnSpPr/>
            <p:nvPr/>
          </p:nvCxnSpPr>
          <p:spPr>
            <a:xfrm>
              <a:off x="6242180" y="3676650"/>
              <a:ext cx="214604" cy="2422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4DDAF820-620A-10EA-7A16-CF3A9C293BB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246651" y="3681510"/>
              <a:ext cx="214604" cy="2422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ACF7DD0-F0D5-C4A4-EAD9-1E991B1230F6}"/>
              </a:ext>
            </a:extLst>
          </p:cNvPr>
          <p:cNvCxnSpPr>
            <a:cxnSpLocks/>
          </p:cNvCxnSpPr>
          <p:nvPr/>
        </p:nvCxnSpPr>
        <p:spPr>
          <a:xfrm flipV="1">
            <a:off x="7834363" y="3187221"/>
            <a:ext cx="0" cy="23277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3756E4-896C-A883-A250-D74DFD97B233}"/>
              </a:ext>
            </a:extLst>
          </p:cNvPr>
          <p:cNvCxnSpPr>
            <a:cxnSpLocks/>
          </p:cNvCxnSpPr>
          <p:nvPr/>
        </p:nvCxnSpPr>
        <p:spPr>
          <a:xfrm>
            <a:off x="1943100" y="3187221"/>
            <a:ext cx="58912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B718906-FEA6-AFB1-7338-0789D7454B80}"/>
              </a:ext>
            </a:extLst>
          </p:cNvPr>
          <p:cNvSpPr txBox="1"/>
          <p:nvPr/>
        </p:nvSpPr>
        <p:spPr>
          <a:xfrm>
            <a:off x="1429967" y="2933552"/>
            <a:ext cx="797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158</a:t>
            </a:r>
          </a:p>
        </p:txBody>
      </p:sp>
    </p:spTree>
    <p:extLst>
      <p:ext uri="{BB962C8B-B14F-4D97-AF65-F5344CB8AC3E}">
        <p14:creationId xmlns:p14="http://schemas.microsoft.com/office/powerpoint/2010/main" val="334648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C83A838-CABC-DF35-A579-700D772C96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749" y="319731"/>
            <a:ext cx="11303540" cy="633113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4453D0A-9DC4-CB66-D20C-0E1AA28AC0D1}"/>
              </a:ext>
            </a:extLst>
          </p:cNvPr>
          <p:cNvCxnSpPr/>
          <p:nvPr/>
        </p:nvCxnSpPr>
        <p:spPr>
          <a:xfrm flipV="1">
            <a:off x="1789889" y="1624519"/>
            <a:ext cx="8822988" cy="283074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48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B0B22B-90F3-57F5-43E9-1DCD2BA2227C}"/>
              </a:ext>
            </a:extLst>
          </p:cNvPr>
          <p:cNvSpPr txBox="1"/>
          <p:nvPr/>
        </p:nvSpPr>
        <p:spPr>
          <a:xfrm>
            <a:off x="342900" y="430574"/>
            <a:ext cx="8733006" cy="3430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On the day of the test this was the price of the three types of fuel:</a:t>
            </a:r>
            <a:endParaRPr lang="en-N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N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91-Octane cost $2.45 per litre</a:t>
            </a:r>
            <a:endParaRPr lang="en-N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95-Octane cost $2.65 per litre</a:t>
            </a:r>
            <a:endParaRPr lang="en-N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98-Octane cost $2.77 per litre</a:t>
            </a:r>
            <a:endParaRPr lang="en-N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N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Assume the car can be tuned to run on any of these three fuels.</a:t>
            </a:r>
            <a:endParaRPr lang="en-N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25"/>
              </a:spcAft>
            </a:pPr>
            <a:r>
              <a:rPr lang="en-N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What fuel gives the best value per 100 kilometres?</a:t>
            </a:r>
            <a:endParaRPr lang="en-N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83EF28-3EA0-83AC-A59A-59ED14498D12}"/>
              </a:ext>
            </a:extLst>
          </p:cNvPr>
          <p:cNvSpPr txBox="1"/>
          <p:nvPr/>
        </p:nvSpPr>
        <p:spPr>
          <a:xfrm>
            <a:off x="5486400" y="5175115"/>
            <a:ext cx="6556443" cy="11285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>
              <a:spcAft>
                <a:spcPts val="825"/>
              </a:spcAft>
            </a:pPr>
            <a:r>
              <a:rPr lang="en-N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91-octane:  The car travelled 230 km on 15 litres of fuel.</a:t>
            </a:r>
          </a:p>
          <a:p>
            <a:pPr marL="457200">
              <a:spcAft>
                <a:spcPts val="825"/>
              </a:spcAft>
            </a:pPr>
            <a:r>
              <a:rPr lang="en-N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95-octane:  The car travelled 237 km on 15 litres of fuel.</a:t>
            </a:r>
          </a:p>
          <a:p>
            <a:pPr marL="457200">
              <a:spcAft>
                <a:spcPts val="825"/>
              </a:spcAft>
            </a:pPr>
            <a:r>
              <a:rPr lang="en-N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98</a:t>
            </a:r>
            <a:r>
              <a:rPr lang="en-NZ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-octane:  The car travelled 241 km on 15 litres of fuel.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69703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2B5551CE-3703-F741-7EDA-0FDE253B6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854102"/>
              </p:ext>
            </p:extLst>
          </p:nvPr>
        </p:nvGraphicFramePr>
        <p:xfrm>
          <a:off x="986972" y="1204858"/>
          <a:ext cx="5329852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926">
                  <a:extLst>
                    <a:ext uri="{9D8B030D-6E8A-4147-A177-3AD203B41FA5}">
                      <a16:colId xmlns:a16="http://schemas.microsoft.com/office/drawing/2014/main" val="224643363"/>
                    </a:ext>
                  </a:extLst>
                </a:gridCol>
                <a:gridCol w="2664926">
                  <a:extLst>
                    <a:ext uri="{9D8B030D-6E8A-4147-A177-3AD203B41FA5}">
                      <a16:colId xmlns:a16="http://schemas.microsoft.com/office/drawing/2014/main" val="2966207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Amount of fuel (L)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Distance travelled (km)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069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22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6.52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801854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35924EBD-704B-D329-6082-4E8487DF4D8D}"/>
              </a:ext>
            </a:extLst>
          </p:cNvPr>
          <p:cNvGrpSpPr/>
          <p:nvPr/>
        </p:nvGrpSpPr>
        <p:grpSpPr>
          <a:xfrm>
            <a:off x="326381" y="2347593"/>
            <a:ext cx="6397304" cy="595041"/>
            <a:chOff x="1586654" y="2264870"/>
            <a:chExt cx="4914813" cy="457148"/>
          </a:xfrm>
        </p:grpSpPr>
        <p:sp>
          <p:nvSpPr>
            <p:cNvPr id="4" name="Arrow: Curved Right 3">
              <a:extLst>
                <a:ext uri="{FF2B5EF4-FFF2-40B4-BE49-F238E27FC236}">
                  <a16:creationId xmlns:a16="http://schemas.microsoft.com/office/drawing/2014/main" id="{22030CCD-7593-86E7-73F1-9B7EE87C3D4B}"/>
                </a:ext>
              </a:extLst>
            </p:cNvPr>
            <p:cNvSpPr/>
            <p:nvPr/>
          </p:nvSpPr>
          <p:spPr>
            <a:xfrm>
              <a:off x="2329448" y="2320047"/>
              <a:ext cx="354564" cy="29161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BB24639B-738B-0D12-2F43-D4D45C216D3E}"/>
                    </a:ext>
                  </a:extLst>
                </p:cNvPr>
                <p:cNvSpPr txBox="1"/>
                <p:nvPr/>
              </p:nvSpPr>
              <p:spPr>
                <a:xfrm>
                  <a:off x="1586654" y="2264870"/>
                  <a:ext cx="625151" cy="4019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2.</m:t>
                        </m:r>
                        <m:r>
                          <a:rPr lang="en-GB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NZ" sz="2800" dirty="0"/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BB24639B-738B-0D12-2F43-D4D45C216D3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6654" y="2264870"/>
                  <a:ext cx="625151" cy="401971"/>
                </a:xfrm>
                <a:prstGeom prst="rect">
                  <a:avLst/>
                </a:prstGeom>
                <a:blipFill>
                  <a:blip r:embed="rId2"/>
                  <a:stretch>
                    <a:fillRect r="-8271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Arrow: Curved Right 5">
              <a:extLst>
                <a:ext uri="{FF2B5EF4-FFF2-40B4-BE49-F238E27FC236}">
                  <a16:creationId xmlns:a16="http://schemas.microsoft.com/office/drawing/2014/main" id="{298F0BC9-58BD-B932-1FD9-748B59588DA5}"/>
                </a:ext>
              </a:extLst>
            </p:cNvPr>
            <p:cNvSpPr/>
            <p:nvPr/>
          </p:nvSpPr>
          <p:spPr>
            <a:xfrm flipH="1">
              <a:off x="5591370" y="2320047"/>
              <a:ext cx="354564" cy="29161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B1ACF9B7-BD79-E550-FB0E-83124BFE57C1}"/>
                    </a:ext>
                  </a:extLst>
                </p:cNvPr>
                <p:cNvSpPr txBox="1"/>
                <p:nvPr/>
              </p:nvSpPr>
              <p:spPr>
                <a:xfrm>
                  <a:off x="5876316" y="2320047"/>
                  <a:ext cx="625151" cy="4019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2.3</m:t>
                        </m:r>
                      </m:oMath>
                    </m:oMathPara>
                  </a14:m>
                  <a:endParaRPr lang="en-NZ" sz="2800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B1ACF9B7-BD79-E550-FB0E-83124BFE57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76316" y="2320047"/>
                  <a:ext cx="625151" cy="401971"/>
                </a:xfrm>
                <a:prstGeom prst="rect">
                  <a:avLst/>
                </a:prstGeom>
                <a:blipFill>
                  <a:blip r:embed="rId3"/>
                  <a:stretch>
                    <a:fillRect r="-7463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A53C348-3075-B6C0-932F-19675C1FA3B9}"/>
              </a:ext>
            </a:extLst>
          </p:cNvPr>
          <p:cNvSpPr txBox="1"/>
          <p:nvPr/>
        </p:nvSpPr>
        <p:spPr>
          <a:xfrm>
            <a:off x="569167" y="335902"/>
            <a:ext cx="479800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For 91-Octane fuel</a:t>
            </a:r>
            <a:endParaRPr lang="en-NZ" sz="2800" dirty="0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D9894A3E-BE55-A250-8844-EB159FFC6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76926"/>
              </p:ext>
            </p:extLst>
          </p:nvPr>
        </p:nvGraphicFramePr>
        <p:xfrm>
          <a:off x="986972" y="3683929"/>
          <a:ext cx="5329852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926">
                  <a:extLst>
                    <a:ext uri="{9D8B030D-6E8A-4147-A177-3AD203B41FA5}">
                      <a16:colId xmlns:a16="http://schemas.microsoft.com/office/drawing/2014/main" val="224643363"/>
                    </a:ext>
                  </a:extLst>
                </a:gridCol>
                <a:gridCol w="2664926">
                  <a:extLst>
                    <a:ext uri="{9D8B030D-6E8A-4147-A177-3AD203B41FA5}">
                      <a16:colId xmlns:a16="http://schemas.microsoft.com/office/drawing/2014/main" val="2966207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Amount of fuel (L)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Cost ($)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069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2.45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22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6.52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15.98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801854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ED7A6A9E-A806-68FB-419D-F90AA100A084}"/>
              </a:ext>
            </a:extLst>
          </p:cNvPr>
          <p:cNvGrpSpPr/>
          <p:nvPr/>
        </p:nvGrpSpPr>
        <p:grpSpPr>
          <a:xfrm>
            <a:off x="163268" y="4889155"/>
            <a:ext cx="6746452" cy="461665"/>
            <a:chOff x="1461340" y="2320047"/>
            <a:chExt cx="5183051" cy="354680"/>
          </a:xfrm>
        </p:grpSpPr>
        <p:sp>
          <p:nvSpPr>
            <p:cNvPr id="11" name="Arrow: Curved Right 10">
              <a:extLst>
                <a:ext uri="{FF2B5EF4-FFF2-40B4-BE49-F238E27FC236}">
                  <a16:creationId xmlns:a16="http://schemas.microsoft.com/office/drawing/2014/main" id="{67318998-B4E3-FDA9-8BB1-461B59845795}"/>
                </a:ext>
              </a:extLst>
            </p:cNvPr>
            <p:cNvSpPr/>
            <p:nvPr/>
          </p:nvSpPr>
          <p:spPr>
            <a:xfrm>
              <a:off x="2329448" y="2320047"/>
              <a:ext cx="354564" cy="29161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25E407E6-98B5-CB7F-FF81-7C8180504FCF}"/>
                    </a:ext>
                  </a:extLst>
                </p:cNvPr>
                <p:cNvSpPr txBox="1"/>
                <p:nvPr/>
              </p:nvSpPr>
              <p:spPr>
                <a:xfrm>
                  <a:off x="1461340" y="2320047"/>
                  <a:ext cx="625151" cy="3546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6.52</m:t>
                        </m:r>
                      </m:oMath>
                    </m:oMathPara>
                  </a14:m>
                  <a:endParaRPr lang="en-NZ" sz="2400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25E407E6-98B5-CB7F-FF81-7C8180504F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1340" y="2320047"/>
                  <a:ext cx="625151" cy="354680"/>
                </a:xfrm>
                <a:prstGeom prst="rect">
                  <a:avLst/>
                </a:prstGeom>
                <a:blipFill>
                  <a:blip r:embed="rId4"/>
                  <a:stretch>
                    <a:fillRect r="-30827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Arrow: Curved Right 12">
              <a:extLst>
                <a:ext uri="{FF2B5EF4-FFF2-40B4-BE49-F238E27FC236}">
                  <a16:creationId xmlns:a16="http://schemas.microsoft.com/office/drawing/2014/main" id="{F00DD8A8-1B1C-89BC-C3EB-58CD5027FC66}"/>
                </a:ext>
              </a:extLst>
            </p:cNvPr>
            <p:cNvSpPr/>
            <p:nvPr/>
          </p:nvSpPr>
          <p:spPr>
            <a:xfrm flipH="1">
              <a:off x="5591370" y="2320047"/>
              <a:ext cx="354564" cy="29161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39D23E26-C814-4FDE-7A6B-022EDE3B50A0}"/>
                    </a:ext>
                  </a:extLst>
                </p:cNvPr>
                <p:cNvSpPr txBox="1"/>
                <p:nvPr/>
              </p:nvSpPr>
              <p:spPr>
                <a:xfrm>
                  <a:off x="6019240" y="2320047"/>
                  <a:ext cx="625151" cy="3546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6.52</m:t>
                        </m:r>
                      </m:oMath>
                    </m:oMathPara>
                  </a14:m>
                  <a:endParaRPr lang="en-NZ" sz="24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39D23E26-C814-4FDE-7A6B-022EDE3B50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19240" y="2320047"/>
                  <a:ext cx="625151" cy="354680"/>
                </a:xfrm>
                <a:prstGeom prst="rect">
                  <a:avLst/>
                </a:prstGeom>
                <a:blipFill>
                  <a:blip r:embed="rId5"/>
                  <a:stretch>
                    <a:fillRect r="-30827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12492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536</Words>
  <Application>Microsoft Office PowerPoint</Application>
  <PresentationFormat>Widescreen</PresentationFormat>
  <Paragraphs>114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Dynabook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6</cp:revision>
  <dcterms:created xsi:type="dcterms:W3CDTF">2023-03-16T05:40:29Z</dcterms:created>
  <dcterms:modified xsi:type="dcterms:W3CDTF">2023-07-11T08:21:52Z</dcterms:modified>
</cp:coreProperties>
</file>