
<file path=[Content_Types].xml><?xml version="1.0" encoding="utf-8"?>
<Types xmlns="http://schemas.openxmlformats.org/package/2006/content-types">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7"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0"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c\Documents\00_2023%20NZ%20maths\Resources%20Review\Unit%20reviews\Predator%20free%20NZ\Book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NZ">
                <a:solidFill>
                  <a:sysClr val="windowText" lastClr="000000"/>
                </a:solidFill>
              </a:rPr>
              <a:t>Bird and predator counts over 5 months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Sheet3!$A$2</c:f>
              <c:strCache>
                <c:ptCount val="1"/>
                <c:pt idx="0">
                  <c:v>Tui</c:v>
                </c:pt>
              </c:strCache>
            </c:strRef>
          </c:tx>
          <c:spPr>
            <a:ln w="28575" cap="rnd">
              <a:solidFill>
                <a:schemeClr val="tx1"/>
              </a:solidFill>
              <a:round/>
            </a:ln>
            <a:effectLst/>
          </c:spPr>
          <c:marker>
            <c:symbol val="none"/>
          </c:marker>
          <c:cat>
            <c:strRef>
              <c:f>Sheet3!$B$1:$F$1</c:f>
              <c:strCache>
                <c:ptCount val="5"/>
                <c:pt idx="0">
                  <c:v>July</c:v>
                </c:pt>
                <c:pt idx="1">
                  <c:v>August</c:v>
                </c:pt>
                <c:pt idx="2">
                  <c:v>September</c:v>
                </c:pt>
                <c:pt idx="3">
                  <c:v>October</c:v>
                </c:pt>
                <c:pt idx="4">
                  <c:v>November</c:v>
                </c:pt>
              </c:strCache>
            </c:strRef>
          </c:cat>
          <c:val>
            <c:numRef>
              <c:f>Sheet3!$B$2:$F$2</c:f>
              <c:numCache>
                <c:formatCode>General</c:formatCode>
                <c:ptCount val="5"/>
                <c:pt idx="0">
                  <c:v>14</c:v>
                </c:pt>
                <c:pt idx="1">
                  <c:v>16</c:v>
                </c:pt>
                <c:pt idx="2">
                  <c:v>13</c:v>
                </c:pt>
                <c:pt idx="3">
                  <c:v>17</c:v>
                </c:pt>
                <c:pt idx="4">
                  <c:v>20</c:v>
                </c:pt>
              </c:numCache>
            </c:numRef>
          </c:val>
          <c:smooth val="0"/>
          <c:extLst>
            <c:ext xmlns:c16="http://schemas.microsoft.com/office/drawing/2014/chart" uri="{C3380CC4-5D6E-409C-BE32-E72D297353CC}">
              <c16:uniqueId val="{00000000-2094-4DEA-BB6F-2B700C4D88E7}"/>
            </c:ext>
          </c:extLst>
        </c:ser>
        <c:ser>
          <c:idx val="1"/>
          <c:order val="1"/>
          <c:tx>
            <c:strRef>
              <c:f>Sheet3!$A$3</c:f>
              <c:strCache>
                <c:ptCount val="1"/>
                <c:pt idx="0">
                  <c:v>Piwakawaka (Fantail)</c:v>
                </c:pt>
              </c:strCache>
            </c:strRef>
          </c:tx>
          <c:spPr>
            <a:ln w="28575" cap="rnd">
              <a:solidFill>
                <a:srgbClr val="FF0000"/>
              </a:solidFill>
              <a:round/>
            </a:ln>
            <a:effectLst/>
          </c:spPr>
          <c:marker>
            <c:symbol val="none"/>
          </c:marker>
          <c:cat>
            <c:strRef>
              <c:f>Sheet3!$B$1:$F$1</c:f>
              <c:strCache>
                <c:ptCount val="5"/>
                <c:pt idx="0">
                  <c:v>July</c:v>
                </c:pt>
                <c:pt idx="1">
                  <c:v>August</c:v>
                </c:pt>
                <c:pt idx="2">
                  <c:v>September</c:v>
                </c:pt>
                <c:pt idx="3">
                  <c:v>October</c:v>
                </c:pt>
                <c:pt idx="4">
                  <c:v>November</c:v>
                </c:pt>
              </c:strCache>
            </c:strRef>
          </c:cat>
          <c:val>
            <c:numRef>
              <c:f>Sheet3!$B$3:$F$3</c:f>
              <c:numCache>
                <c:formatCode>General</c:formatCode>
                <c:ptCount val="5"/>
                <c:pt idx="0">
                  <c:v>22</c:v>
                </c:pt>
                <c:pt idx="1">
                  <c:v>19</c:v>
                </c:pt>
                <c:pt idx="2">
                  <c:v>23</c:v>
                </c:pt>
                <c:pt idx="3">
                  <c:v>28</c:v>
                </c:pt>
                <c:pt idx="4">
                  <c:v>31</c:v>
                </c:pt>
              </c:numCache>
            </c:numRef>
          </c:val>
          <c:smooth val="0"/>
          <c:extLst>
            <c:ext xmlns:c16="http://schemas.microsoft.com/office/drawing/2014/chart" uri="{C3380CC4-5D6E-409C-BE32-E72D297353CC}">
              <c16:uniqueId val="{00000001-2094-4DEA-BB6F-2B700C4D88E7}"/>
            </c:ext>
          </c:extLst>
        </c:ser>
        <c:ser>
          <c:idx val="2"/>
          <c:order val="2"/>
          <c:tx>
            <c:strRef>
              <c:f>Sheet3!$A$4</c:f>
              <c:strCache>
                <c:ptCount val="1"/>
                <c:pt idx="0">
                  <c:v>Kereru</c:v>
                </c:pt>
              </c:strCache>
            </c:strRef>
          </c:tx>
          <c:spPr>
            <a:ln w="28575" cap="rnd">
              <a:solidFill>
                <a:srgbClr val="0070C0"/>
              </a:solidFill>
              <a:round/>
            </a:ln>
            <a:effectLst/>
          </c:spPr>
          <c:marker>
            <c:symbol val="none"/>
          </c:marker>
          <c:cat>
            <c:strRef>
              <c:f>Sheet3!$B$1:$F$1</c:f>
              <c:strCache>
                <c:ptCount val="5"/>
                <c:pt idx="0">
                  <c:v>July</c:v>
                </c:pt>
                <c:pt idx="1">
                  <c:v>August</c:v>
                </c:pt>
                <c:pt idx="2">
                  <c:v>September</c:v>
                </c:pt>
                <c:pt idx="3">
                  <c:v>October</c:v>
                </c:pt>
                <c:pt idx="4">
                  <c:v>November</c:v>
                </c:pt>
              </c:strCache>
            </c:strRef>
          </c:cat>
          <c:val>
            <c:numRef>
              <c:f>Sheet3!$B$4:$F$4</c:f>
              <c:numCache>
                <c:formatCode>General</c:formatCode>
                <c:ptCount val="5"/>
                <c:pt idx="0">
                  <c:v>26</c:v>
                </c:pt>
                <c:pt idx="1">
                  <c:v>25</c:v>
                </c:pt>
                <c:pt idx="2">
                  <c:v>22</c:v>
                </c:pt>
                <c:pt idx="3">
                  <c:v>23</c:v>
                </c:pt>
                <c:pt idx="4">
                  <c:v>25</c:v>
                </c:pt>
              </c:numCache>
            </c:numRef>
          </c:val>
          <c:smooth val="0"/>
          <c:extLst>
            <c:ext xmlns:c16="http://schemas.microsoft.com/office/drawing/2014/chart" uri="{C3380CC4-5D6E-409C-BE32-E72D297353CC}">
              <c16:uniqueId val="{00000002-2094-4DEA-BB6F-2B700C4D88E7}"/>
            </c:ext>
          </c:extLst>
        </c:ser>
        <c:ser>
          <c:idx val="3"/>
          <c:order val="3"/>
          <c:tx>
            <c:strRef>
              <c:f>Sheet3!$A$5</c:f>
              <c:strCache>
                <c:ptCount val="1"/>
                <c:pt idx="0">
                  <c:v>Predator Catch</c:v>
                </c:pt>
              </c:strCache>
            </c:strRef>
          </c:tx>
          <c:spPr>
            <a:ln w="28575" cap="rnd">
              <a:solidFill>
                <a:schemeClr val="accent4"/>
              </a:solidFill>
              <a:round/>
            </a:ln>
            <a:effectLst/>
          </c:spPr>
          <c:marker>
            <c:symbol val="none"/>
          </c:marker>
          <c:cat>
            <c:strRef>
              <c:f>Sheet3!$B$1:$F$1</c:f>
              <c:strCache>
                <c:ptCount val="5"/>
                <c:pt idx="0">
                  <c:v>July</c:v>
                </c:pt>
                <c:pt idx="1">
                  <c:v>August</c:v>
                </c:pt>
                <c:pt idx="2">
                  <c:v>September</c:v>
                </c:pt>
                <c:pt idx="3">
                  <c:v>October</c:v>
                </c:pt>
                <c:pt idx="4">
                  <c:v>November</c:v>
                </c:pt>
              </c:strCache>
            </c:strRef>
          </c:cat>
          <c:val>
            <c:numRef>
              <c:f>Sheet3!$B$5:$F$5</c:f>
              <c:numCache>
                <c:formatCode>General</c:formatCode>
                <c:ptCount val="5"/>
                <c:pt idx="0">
                  <c:v>35</c:v>
                </c:pt>
                <c:pt idx="1">
                  <c:v>31</c:v>
                </c:pt>
                <c:pt idx="2">
                  <c:v>26</c:v>
                </c:pt>
                <c:pt idx="3">
                  <c:v>15</c:v>
                </c:pt>
                <c:pt idx="4">
                  <c:v>18</c:v>
                </c:pt>
              </c:numCache>
            </c:numRef>
          </c:val>
          <c:smooth val="0"/>
          <c:extLst>
            <c:ext xmlns:c16="http://schemas.microsoft.com/office/drawing/2014/chart" uri="{C3380CC4-5D6E-409C-BE32-E72D297353CC}">
              <c16:uniqueId val="{00000003-2094-4DEA-BB6F-2B700C4D88E7}"/>
            </c:ext>
          </c:extLst>
        </c:ser>
        <c:dLbls>
          <c:showLegendKey val="0"/>
          <c:showVal val="0"/>
          <c:showCatName val="0"/>
          <c:showSerName val="0"/>
          <c:showPercent val="0"/>
          <c:showBubbleSize val="0"/>
        </c:dLbls>
        <c:smooth val="0"/>
        <c:axId val="1494649456"/>
        <c:axId val="1494647056"/>
      </c:lineChart>
      <c:catAx>
        <c:axId val="1494649456"/>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Month</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94647056"/>
        <c:crosses val="autoZero"/>
        <c:auto val="1"/>
        <c:lblAlgn val="ctr"/>
        <c:lblOffset val="100"/>
        <c:noMultiLvlLbl val="0"/>
      </c:catAx>
      <c:valAx>
        <c:axId val="1494647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Number of sightings/trappings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946494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6301-692C-34EF-AB9C-6419C48C34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4BA20BB8-6072-CC25-5454-B66D8D5AD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A2DD26A-784A-3D3F-D3BC-97C29B9289AF}"/>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5" name="Footer Placeholder 4">
            <a:extLst>
              <a:ext uri="{FF2B5EF4-FFF2-40B4-BE49-F238E27FC236}">
                <a16:creationId xmlns:a16="http://schemas.microsoft.com/office/drawing/2014/main" id="{ABDA8748-1B5D-3986-F94E-80DFE955879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40753CB-ED1C-8032-32FF-6BD6313FF2BE}"/>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194511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700D-87C3-3D4C-4591-C343D1446A4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A94B11F-3BC0-4ABF-7726-F2B4604DCC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8BBBAE3-1C21-8CBA-3921-66273C15F291}"/>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5" name="Footer Placeholder 4">
            <a:extLst>
              <a:ext uri="{FF2B5EF4-FFF2-40B4-BE49-F238E27FC236}">
                <a16:creationId xmlns:a16="http://schemas.microsoft.com/office/drawing/2014/main" id="{C3B83A69-E49B-919D-3F45-66FD633AF6F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BF963A-6419-9A64-A3BF-65CF76CB7520}"/>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261394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19576-F3F2-6D4D-B00A-8F66273728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8CF3999-0728-C908-30EF-7C4A90DC86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047F8E2-8F66-412F-5A74-F9A9CDAEB2B4}"/>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5" name="Footer Placeholder 4">
            <a:extLst>
              <a:ext uri="{FF2B5EF4-FFF2-40B4-BE49-F238E27FC236}">
                <a16:creationId xmlns:a16="http://schemas.microsoft.com/office/drawing/2014/main" id="{5CC4990D-08E1-FF0C-43C6-77BC07C538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E8AD0A7-C254-A7A9-4F88-4E92E95F8A1C}"/>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120429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B1A8-95E4-7B58-E6F2-047BC62D840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AD4F360-DADB-DB0C-FBBB-B6187850B4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E541E4D-0224-559C-8205-9DCB24C6EFF7}"/>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5" name="Footer Placeholder 4">
            <a:extLst>
              <a:ext uri="{FF2B5EF4-FFF2-40B4-BE49-F238E27FC236}">
                <a16:creationId xmlns:a16="http://schemas.microsoft.com/office/drawing/2014/main" id="{9517608C-76EF-EBAD-F874-B2E2FD1C14B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A2BB47E-0A27-9D59-267E-7F437C416ED3}"/>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237252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64F89-FCA7-E821-BC91-B52C231EB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07DC8C40-85DD-DC45-6B9E-8D9AA1A96B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87AD4-95C9-1350-A776-91806434C018}"/>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5" name="Footer Placeholder 4">
            <a:extLst>
              <a:ext uri="{FF2B5EF4-FFF2-40B4-BE49-F238E27FC236}">
                <a16:creationId xmlns:a16="http://schemas.microsoft.com/office/drawing/2014/main" id="{CEBAFD55-BED7-AE54-0F7B-B2E96FD5BBA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E3C4C27-27B1-E60A-6B62-2CB590E95ECE}"/>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21777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A6E4-614C-CB11-918A-FB4CC214BFE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37E68EC-C8EA-C505-DE87-C70035CEEB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84B98C7-0CF5-DD9F-D348-BB5FD0FC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01EF8EA-674F-344E-39B8-B77B682D1825}"/>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6" name="Footer Placeholder 5">
            <a:extLst>
              <a:ext uri="{FF2B5EF4-FFF2-40B4-BE49-F238E27FC236}">
                <a16:creationId xmlns:a16="http://schemas.microsoft.com/office/drawing/2014/main" id="{B7A0DCD8-C30E-48C3-E7E5-FB45506FB29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E7D6C79-1A19-7E4C-70E7-73F874F02A8A}"/>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249609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3010-2E5B-522D-4EEA-E740DE70CF8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F8E013B-CAF5-972F-27EE-F0A126F54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94BA7-439A-42AD-1B30-0B4AF7E331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8EBFDB4-6E62-9CDA-B5CC-58249828C5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63985-BC2B-4BDB-06B8-5C0954D3A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3FB0BA70-0AF8-FC66-5F03-721291864330}"/>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8" name="Footer Placeholder 7">
            <a:extLst>
              <a:ext uri="{FF2B5EF4-FFF2-40B4-BE49-F238E27FC236}">
                <a16:creationId xmlns:a16="http://schemas.microsoft.com/office/drawing/2014/main" id="{78143AFD-5EEA-8547-1ABB-9BC841F0CCC8}"/>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B6639F76-A874-9B55-FB5F-DE45FAA5FDD6}"/>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359912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ECD2-19E6-7952-3EA0-EA31C13DC32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915A7DA-E410-D968-1EE1-BD7688884FE3}"/>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4" name="Footer Placeholder 3">
            <a:extLst>
              <a:ext uri="{FF2B5EF4-FFF2-40B4-BE49-F238E27FC236}">
                <a16:creationId xmlns:a16="http://schemas.microsoft.com/office/drawing/2014/main" id="{F337ADF5-86BB-860D-B75F-4348EAB4F75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E309163-3F9B-B7DB-8E4E-CEF5D67FB17B}"/>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389166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44C6B-9436-813D-21C7-94C3AB09E9BC}"/>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3" name="Footer Placeholder 2">
            <a:extLst>
              <a:ext uri="{FF2B5EF4-FFF2-40B4-BE49-F238E27FC236}">
                <a16:creationId xmlns:a16="http://schemas.microsoft.com/office/drawing/2014/main" id="{C2F17BA5-6997-8DAC-03C0-72B7AA7E1F1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82DF645C-E4BC-EE55-E900-FE8CA09E3A5D}"/>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177864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A7B8-8DC3-65C2-8AA2-BEC9C1FBF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A927CAF-4D0B-68F0-1783-83C16CC4D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33794F8-0E38-62A7-206D-5F3EC4A4D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A71E0-B7CC-B420-F15D-3513C3B700E3}"/>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6" name="Footer Placeholder 5">
            <a:extLst>
              <a:ext uri="{FF2B5EF4-FFF2-40B4-BE49-F238E27FC236}">
                <a16:creationId xmlns:a16="http://schemas.microsoft.com/office/drawing/2014/main" id="{6F58403D-C70A-E70A-F64F-3E9E7EB4DAE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8493E59-C954-60E6-069C-22925A0EC40C}"/>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109918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E034-0907-A9B6-22CD-A49A0CE4E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22D58BF-71F7-576C-1504-84A99F313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CAD39CF-AE4D-C1BA-B8C4-F2EC675B0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948D4-69FB-E18A-5A0D-5EDC59847D1F}"/>
              </a:ext>
            </a:extLst>
          </p:cNvPr>
          <p:cNvSpPr>
            <a:spLocks noGrp="1"/>
          </p:cNvSpPr>
          <p:nvPr>
            <p:ph type="dt" sz="half" idx="10"/>
          </p:nvPr>
        </p:nvSpPr>
        <p:spPr/>
        <p:txBody>
          <a:bodyPr/>
          <a:lstStyle/>
          <a:p>
            <a:fld id="{C285A20F-D463-4029-AAC5-37917B8541D6}" type="datetimeFigureOut">
              <a:rPr lang="en-NZ" smtClean="0"/>
              <a:t>31/07/2023</a:t>
            </a:fld>
            <a:endParaRPr lang="en-NZ"/>
          </a:p>
        </p:txBody>
      </p:sp>
      <p:sp>
        <p:nvSpPr>
          <p:cNvPr id="6" name="Footer Placeholder 5">
            <a:extLst>
              <a:ext uri="{FF2B5EF4-FFF2-40B4-BE49-F238E27FC236}">
                <a16:creationId xmlns:a16="http://schemas.microsoft.com/office/drawing/2014/main" id="{8AC844C4-054C-77C2-775E-35872C658AF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BE853FF-84D8-F861-14D4-7B03AFD7881F}"/>
              </a:ext>
            </a:extLst>
          </p:cNvPr>
          <p:cNvSpPr>
            <a:spLocks noGrp="1"/>
          </p:cNvSpPr>
          <p:nvPr>
            <p:ph type="sldNum" sz="quarter" idx="12"/>
          </p:nvPr>
        </p:nvSpPr>
        <p:spPr/>
        <p:txBody>
          <a:bodyPr/>
          <a:lstStyle/>
          <a:p>
            <a:fld id="{869CD10E-C5E8-4D29-872A-DD4993B91E98}" type="slidenum">
              <a:rPr lang="en-NZ" smtClean="0"/>
              <a:t>‹#›</a:t>
            </a:fld>
            <a:endParaRPr lang="en-NZ"/>
          </a:p>
        </p:txBody>
      </p:sp>
    </p:spTree>
    <p:extLst>
      <p:ext uri="{BB962C8B-B14F-4D97-AF65-F5344CB8AC3E}">
        <p14:creationId xmlns:p14="http://schemas.microsoft.com/office/powerpoint/2010/main" val="1913716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0FBA4-F917-9F91-07FA-77D937428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BC7C356-FC75-74C5-5F18-7D57FCF0B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32E67F0-AE4E-5D8B-05AC-DDBB7777A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5A20F-D463-4029-AAC5-37917B8541D6}" type="datetimeFigureOut">
              <a:rPr lang="en-NZ" smtClean="0"/>
              <a:t>31/07/2023</a:t>
            </a:fld>
            <a:endParaRPr lang="en-NZ"/>
          </a:p>
        </p:txBody>
      </p:sp>
      <p:sp>
        <p:nvSpPr>
          <p:cNvPr id="5" name="Footer Placeholder 4">
            <a:extLst>
              <a:ext uri="{FF2B5EF4-FFF2-40B4-BE49-F238E27FC236}">
                <a16:creationId xmlns:a16="http://schemas.microsoft.com/office/drawing/2014/main" id="{9A3D03D9-6EAF-1D28-FBC9-F0D028B17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17B9F16-02FC-877E-4B0D-9BB649069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CD10E-C5E8-4D29-872A-DD4993B91E98}" type="slidenum">
              <a:rPr lang="en-NZ" smtClean="0"/>
              <a:t>‹#›</a:t>
            </a:fld>
            <a:endParaRPr lang="en-NZ"/>
          </a:p>
        </p:txBody>
      </p:sp>
    </p:spTree>
    <p:extLst>
      <p:ext uri="{BB962C8B-B14F-4D97-AF65-F5344CB8AC3E}">
        <p14:creationId xmlns:p14="http://schemas.microsoft.com/office/powerpoint/2010/main" val="3477315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04238CD1-A1CE-6B40-1B66-2C6B13D18252}"/>
              </a:ext>
            </a:extLst>
          </p:cNvPr>
          <p:cNvCxnSpPr>
            <a:cxnSpLocks/>
          </p:cNvCxnSpPr>
          <p:nvPr/>
        </p:nvCxnSpPr>
        <p:spPr>
          <a:xfrm flipV="1">
            <a:off x="3018503" y="1118681"/>
            <a:ext cx="0" cy="40334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CB865B-41D5-7E52-E241-C774709FEAD3}"/>
              </a:ext>
            </a:extLst>
          </p:cNvPr>
          <p:cNvCxnSpPr>
            <a:cxnSpLocks/>
          </p:cNvCxnSpPr>
          <p:nvPr/>
        </p:nvCxnSpPr>
        <p:spPr>
          <a:xfrm>
            <a:off x="3018503" y="5122919"/>
            <a:ext cx="764301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D6B22E-67AB-0245-5B04-F4D66B8CB9F8}"/>
              </a:ext>
            </a:extLst>
          </p:cNvPr>
          <p:cNvCxnSpPr/>
          <p:nvPr/>
        </p:nvCxnSpPr>
        <p:spPr>
          <a:xfrm>
            <a:off x="2948629" y="5032108"/>
            <a:ext cx="1293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F343B7F-6559-2D3E-96D9-1A0A42D19126}"/>
              </a:ext>
            </a:extLst>
          </p:cNvPr>
          <p:cNvSpPr txBox="1"/>
          <p:nvPr/>
        </p:nvSpPr>
        <p:spPr>
          <a:xfrm>
            <a:off x="1847945" y="4766423"/>
            <a:ext cx="1303504" cy="461665"/>
          </a:xfrm>
          <a:prstGeom prst="rect">
            <a:avLst/>
          </a:prstGeom>
          <a:noFill/>
        </p:spPr>
        <p:txBody>
          <a:bodyPr wrap="square" rtlCol="0">
            <a:spAutoFit/>
          </a:bodyPr>
          <a:lstStyle/>
          <a:p>
            <a:r>
              <a:rPr lang="en-NZ" sz="2400" dirty="0"/>
              <a:t>70,000</a:t>
            </a:r>
          </a:p>
        </p:txBody>
      </p:sp>
      <p:sp>
        <p:nvSpPr>
          <p:cNvPr id="6" name="TextBox 5">
            <a:extLst>
              <a:ext uri="{FF2B5EF4-FFF2-40B4-BE49-F238E27FC236}">
                <a16:creationId xmlns:a16="http://schemas.microsoft.com/office/drawing/2014/main" id="{1DC22E37-E4B6-5CEB-E1C2-6D90A9E5F065}"/>
              </a:ext>
            </a:extLst>
          </p:cNvPr>
          <p:cNvSpPr txBox="1"/>
          <p:nvPr/>
        </p:nvSpPr>
        <p:spPr>
          <a:xfrm>
            <a:off x="1367521" y="3308903"/>
            <a:ext cx="1739680" cy="461665"/>
          </a:xfrm>
          <a:prstGeom prst="rect">
            <a:avLst/>
          </a:prstGeom>
          <a:noFill/>
        </p:spPr>
        <p:txBody>
          <a:bodyPr wrap="square" rtlCol="0">
            <a:spAutoFit/>
          </a:bodyPr>
          <a:lstStyle/>
          <a:p>
            <a:r>
              <a:rPr lang="en-NZ" sz="2400" dirty="0"/>
              <a:t>5,0000,000</a:t>
            </a:r>
          </a:p>
        </p:txBody>
      </p:sp>
      <p:cxnSp>
        <p:nvCxnSpPr>
          <p:cNvPr id="9" name="Straight Connector 8">
            <a:extLst>
              <a:ext uri="{FF2B5EF4-FFF2-40B4-BE49-F238E27FC236}">
                <a16:creationId xmlns:a16="http://schemas.microsoft.com/office/drawing/2014/main" id="{6D782859-1851-EC08-A46A-63D5036DA026}"/>
              </a:ext>
            </a:extLst>
          </p:cNvPr>
          <p:cNvCxnSpPr/>
          <p:nvPr/>
        </p:nvCxnSpPr>
        <p:spPr>
          <a:xfrm>
            <a:off x="2934507" y="3557075"/>
            <a:ext cx="1293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68D90DF-2703-F690-DB1F-B34CD3D96880}"/>
              </a:ext>
            </a:extLst>
          </p:cNvPr>
          <p:cNvSpPr txBox="1"/>
          <p:nvPr/>
        </p:nvSpPr>
        <p:spPr>
          <a:xfrm>
            <a:off x="1240219" y="1302286"/>
            <a:ext cx="1739680" cy="461665"/>
          </a:xfrm>
          <a:prstGeom prst="rect">
            <a:avLst/>
          </a:prstGeom>
          <a:noFill/>
        </p:spPr>
        <p:txBody>
          <a:bodyPr wrap="square" rtlCol="0">
            <a:spAutoFit/>
          </a:bodyPr>
          <a:lstStyle/>
          <a:p>
            <a:r>
              <a:rPr lang="en-NZ" sz="2400" dirty="0"/>
              <a:t>12,0000,000</a:t>
            </a:r>
          </a:p>
        </p:txBody>
      </p:sp>
      <p:cxnSp>
        <p:nvCxnSpPr>
          <p:cNvPr id="11" name="Straight Connector 10">
            <a:extLst>
              <a:ext uri="{FF2B5EF4-FFF2-40B4-BE49-F238E27FC236}">
                <a16:creationId xmlns:a16="http://schemas.microsoft.com/office/drawing/2014/main" id="{F977C421-86FE-C7E6-83E0-B85C12D837BC}"/>
              </a:ext>
            </a:extLst>
          </p:cNvPr>
          <p:cNvCxnSpPr/>
          <p:nvPr/>
        </p:nvCxnSpPr>
        <p:spPr>
          <a:xfrm>
            <a:off x="2960443" y="1516591"/>
            <a:ext cx="1293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AB9AE90-8E7E-8FD3-3C12-05E8D79B2BDA}"/>
              </a:ext>
            </a:extLst>
          </p:cNvPr>
          <p:cNvSpPr txBox="1"/>
          <p:nvPr/>
        </p:nvSpPr>
        <p:spPr>
          <a:xfrm>
            <a:off x="3044593" y="5322843"/>
            <a:ext cx="1744492" cy="461665"/>
          </a:xfrm>
          <a:prstGeom prst="rect">
            <a:avLst/>
          </a:prstGeom>
          <a:noFill/>
        </p:spPr>
        <p:txBody>
          <a:bodyPr wrap="square" rtlCol="0">
            <a:spAutoFit/>
          </a:bodyPr>
          <a:lstStyle/>
          <a:p>
            <a:r>
              <a:rPr lang="en-NZ" sz="2400" dirty="0"/>
              <a:t>C1000 AD</a:t>
            </a:r>
          </a:p>
        </p:txBody>
      </p:sp>
      <p:sp>
        <p:nvSpPr>
          <p:cNvPr id="14" name="TextBox 13">
            <a:extLst>
              <a:ext uri="{FF2B5EF4-FFF2-40B4-BE49-F238E27FC236}">
                <a16:creationId xmlns:a16="http://schemas.microsoft.com/office/drawing/2014/main" id="{F3F88D37-6E87-6A03-4AC8-E01A978DAE0E}"/>
              </a:ext>
            </a:extLst>
          </p:cNvPr>
          <p:cNvSpPr txBox="1"/>
          <p:nvPr/>
        </p:nvSpPr>
        <p:spPr>
          <a:xfrm>
            <a:off x="8391893" y="5553675"/>
            <a:ext cx="1326039" cy="830997"/>
          </a:xfrm>
          <a:prstGeom prst="rect">
            <a:avLst/>
          </a:prstGeom>
          <a:noFill/>
        </p:spPr>
        <p:txBody>
          <a:bodyPr wrap="square" rtlCol="0">
            <a:spAutoFit/>
          </a:bodyPr>
          <a:lstStyle/>
          <a:p>
            <a:r>
              <a:rPr lang="en-NZ" sz="2400" dirty="0"/>
              <a:t>76 Years ago</a:t>
            </a:r>
          </a:p>
        </p:txBody>
      </p:sp>
      <p:sp>
        <p:nvSpPr>
          <p:cNvPr id="15" name="TextBox 14">
            <a:extLst>
              <a:ext uri="{FF2B5EF4-FFF2-40B4-BE49-F238E27FC236}">
                <a16:creationId xmlns:a16="http://schemas.microsoft.com/office/drawing/2014/main" id="{4434F542-AE4E-FE6C-3F3E-91174E2F0B35}"/>
              </a:ext>
            </a:extLst>
          </p:cNvPr>
          <p:cNvSpPr txBox="1"/>
          <p:nvPr/>
        </p:nvSpPr>
        <p:spPr>
          <a:xfrm>
            <a:off x="9155649" y="5262941"/>
            <a:ext cx="980736" cy="461665"/>
          </a:xfrm>
          <a:prstGeom prst="rect">
            <a:avLst/>
          </a:prstGeom>
          <a:noFill/>
        </p:spPr>
        <p:txBody>
          <a:bodyPr wrap="square" rtlCol="0">
            <a:spAutoFit/>
          </a:bodyPr>
          <a:lstStyle/>
          <a:p>
            <a:r>
              <a:rPr lang="en-NZ" sz="2400" dirty="0"/>
              <a:t>Today</a:t>
            </a:r>
          </a:p>
        </p:txBody>
      </p:sp>
      <p:cxnSp>
        <p:nvCxnSpPr>
          <p:cNvPr id="17" name="Straight Connector 16">
            <a:extLst>
              <a:ext uri="{FF2B5EF4-FFF2-40B4-BE49-F238E27FC236}">
                <a16:creationId xmlns:a16="http://schemas.microsoft.com/office/drawing/2014/main" id="{D17A84C9-9A36-EE0E-3DA2-4F29E6DC0581}"/>
              </a:ext>
            </a:extLst>
          </p:cNvPr>
          <p:cNvCxnSpPr>
            <a:cxnSpLocks/>
          </p:cNvCxnSpPr>
          <p:nvPr/>
        </p:nvCxnSpPr>
        <p:spPr>
          <a:xfrm>
            <a:off x="3579779" y="1516591"/>
            <a:ext cx="778212"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9120F5-B110-687D-0CD9-43A2C2CF6003}"/>
              </a:ext>
            </a:extLst>
          </p:cNvPr>
          <p:cNvCxnSpPr>
            <a:cxnSpLocks/>
          </p:cNvCxnSpPr>
          <p:nvPr/>
        </p:nvCxnSpPr>
        <p:spPr>
          <a:xfrm>
            <a:off x="4357991" y="1516591"/>
            <a:ext cx="4033902" cy="4616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65317D-A1C6-24B5-8B2C-E8739A6A9BF2}"/>
              </a:ext>
            </a:extLst>
          </p:cNvPr>
          <p:cNvCxnSpPr>
            <a:cxnSpLocks/>
          </p:cNvCxnSpPr>
          <p:nvPr/>
        </p:nvCxnSpPr>
        <p:spPr>
          <a:xfrm>
            <a:off x="8391893" y="1978256"/>
            <a:ext cx="1092575" cy="292842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4C960-3DD6-CD5D-BEFA-3D973490C770}"/>
              </a:ext>
            </a:extLst>
          </p:cNvPr>
          <p:cNvCxnSpPr>
            <a:cxnSpLocks/>
          </p:cNvCxnSpPr>
          <p:nvPr/>
        </p:nvCxnSpPr>
        <p:spPr>
          <a:xfrm rot="5400000">
            <a:off x="3605720" y="5123238"/>
            <a:ext cx="1293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6E20A3-B916-4002-3B75-620EB0800FF8}"/>
              </a:ext>
            </a:extLst>
          </p:cNvPr>
          <p:cNvCxnSpPr>
            <a:cxnSpLocks/>
          </p:cNvCxnSpPr>
          <p:nvPr/>
        </p:nvCxnSpPr>
        <p:spPr>
          <a:xfrm rot="5400000">
            <a:off x="8942981" y="5119991"/>
            <a:ext cx="1293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276C44-B540-E418-0276-DDAE988BF08A}"/>
              </a:ext>
            </a:extLst>
          </p:cNvPr>
          <p:cNvCxnSpPr>
            <a:cxnSpLocks/>
          </p:cNvCxnSpPr>
          <p:nvPr/>
        </p:nvCxnSpPr>
        <p:spPr>
          <a:xfrm rot="5400000">
            <a:off x="9455302" y="5126473"/>
            <a:ext cx="1293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05FF404-80E4-6517-A528-068C30B6B023}"/>
              </a:ext>
            </a:extLst>
          </p:cNvPr>
          <p:cNvSpPr txBox="1"/>
          <p:nvPr/>
        </p:nvSpPr>
        <p:spPr>
          <a:xfrm rot="16200000">
            <a:off x="-412499" y="3016515"/>
            <a:ext cx="2970523" cy="584775"/>
          </a:xfrm>
          <a:prstGeom prst="rect">
            <a:avLst/>
          </a:prstGeom>
          <a:noFill/>
        </p:spPr>
        <p:txBody>
          <a:bodyPr wrap="square" rtlCol="0">
            <a:spAutoFit/>
          </a:bodyPr>
          <a:lstStyle/>
          <a:p>
            <a:r>
              <a:rPr lang="en-NZ" sz="3200" dirty="0"/>
              <a:t>Number of kiwi</a:t>
            </a:r>
          </a:p>
        </p:txBody>
      </p:sp>
      <p:sp>
        <p:nvSpPr>
          <p:cNvPr id="29" name="TextBox 28">
            <a:extLst>
              <a:ext uri="{FF2B5EF4-FFF2-40B4-BE49-F238E27FC236}">
                <a16:creationId xmlns:a16="http://schemas.microsoft.com/office/drawing/2014/main" id="{C6CD5ABC-9873-810C-A7A6-455F4D8916DD}"/>
              </a:ext>
            </a:extLst>
          </p:cNvPr>
          <p:cNvSpPr txBox="1"/>
          <p:nvPr/>
        </p:nvSpPr>
        <p:spPr>
          <a:xfrm>
            <a:off x="10437942" y="5292197"/>
            <a:ext cx="1498060" cy="584775"/>
          </a:xfrm>
          <a:prstGeom prst="rect">
            <a:avLst/>
          </a:prstGeom>
          <a:noFill/>
        </p:spPr>
        <p:txBody>
          <a:bodyPr wrap="square" rtlCol="0">
            <a:spAutoFit/>
          </a:bodyPr>
          <a:lstStyle/>
          <a:p>
            <a:r>
              <a:rPr lang="en-NZ" sz="3200" dirty="0"/>
              <a:t>Year</a:t>
            </a:r>
          </a:p>
        </p:txBody>
      </p:sp>
      <p:sp>
        <p:nvSpPr>
          <p:cNvPr id="30" name="TextBox 29">
            <a:extLst>
              <a:ext uri="{FF2B5EF4-FFF2-40B4-BE49-F238E27FC236}">
                <a16:creationId xmlns:a16="http://schemas.microsoft.com/office/drawing/2014/main" id="{B5419CDE-E90C-E393-35F7-14886864446D}"/>
              </a:ext>
            </a:extLst>
          </p:cNvPr>
          <p:cNvSpPr txBox="1"/>
          <p:nvPr/>
        </p:nvSpPr>
        <p:spPr>
          <a:xfrm>
            <a:off x="3414406" y="563554"/>
            <a:ext cx="6303526" cy="584775"/>
          </a:xfrm>
          <a:prstGeom prst="rect">
            <a:avLst/>
          </a:prstGeom>
          <a:noFill/>
        </p:spPr>
        <p:txBody>
          <a:bodyPr wrap="square" rtlCol="0">
            <a:spAutoFit/>
          </a:bodyPr>
          <a:lstStyle/>
          <a:p>
            <a:r>
              <a:rPr lang="en-NZ" sz="3200" dirty="0"/>
              <a:t>Estimated kiwi population over time</a:t>
            </a:r>
          </a:p>
        </p:txBody>
      </p:sp>
      <p:pic>
        <p:nvPicPr>
          <p:cNvPr id="32" name="Picture 31" descr="A group of birds&#10;&#10;Description automatically generated with medium confidence">
            <a:extLst>
              <a:ext uri="{FF2B5EF4-FFF2-40B4-BE49-F238E27FC236}">
                <a16:creationId xmlns:a16="http://schemas.microsoft.com/office/drawing/2014/main" id="{F1E1CD1D-B3D5-2FD9-58C6-D75E6E39EE5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rot="21241147" flipH="1">
            <a:off x="3471670" y="1563800"/>
            <a:ext cx="650091" cy="536601"/>
          </a:xfrm>
          <a:prstGeom prst="rect">
            <a:avLst/>
          </a:prstGeom>
        </p:spPr>
      </p:pic>
      <p:pic>
        <p:nvPicPr>
          <p:cNvPr id="35" name="Picture 34" descr="A group of birds&#10;&#10;Description automatically generated with medium confidence">
            <a:extLst>
              <a:ext uri="{FF2B5EF4-FFF2-40B4-BE49-F238E27FC236}">
                <a16:creationId xmlns:a16="http://schemas.microsoft.com/office/drawing/2014/main" id="{88905466-0912-8BB2-45C0-A114F8A06ED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flipH="1">
            <a:off x="4925032" y="1722268"/>
            <a:ext cx="650091" cy="536601"/>
          </a:xfrm>
          <a:prstGeom prst="rect">
            <a:avLst/>
          </a:prstGeom>
        </p:spPr>
      </p:pic>
      <p:pic>
        <p:nvPicPr>
          <p:cNvPr id="36" name="Picture 35" descr="A group of birds&#10;&#10;Description automatically generated with medium confidence">
            <a:extLst>
              <a:ext uri="{FF2B5EF4-FFF2-40B4-BE49-F238E27FC236}">
                <a16:creationId xmlns:a16="http://schemas.microsoft.com/office/drawing/2014/main" id="{A526056C-4A63-2A8C-5B6F-566A37FF25E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flipH="1">
            <a:off x="5759135" y="1809917"/>
            <a:ext cx="650091" cy="536601"/>
          </a:xfrm>
          <a:prstGeom prst="rect">
            <a:avLst/>
          </a:prstGeom>
        </p:spPr>
      </p:pic>
      <p:pic>
        <p:nvPicPr>
          <p:cNvPr id="37" name="Picture 36" descr="A group of birds&#10;&#10;Description automatically generated with medium confidence">
            <a:extLst>
              <a:ext uri="{FF2B5EF4-FFF2-40B4-BE49-F238E27FC236}">
                <a16:creationId xmlns:a16="http://schemas.microsoft.com/office/drawing/2014/main" id="{CC7BFDCB-553D-C6A1-D515-EC8D9D65CA4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flipH="1">
            <a:off x="6587434" y="1896894"/>
            <a:ext cx="650091" cy="536601"/>
          </a:xfrm>
          <a:prstGeom prst="rect">
            <a:avLst/>
          </a:prstGeom>
        </p:spPr>
      </p:pic>
      <p:pic>
        <p:nvPicPr>
          <p:cNvPr id="38" name="Picture 37" descr="A group of birds&#10;&#10;Description automatically generated with medium confidence">
            <a:extLst>
              <a:ext uri="{FF2B5EF4-FFF2-40B4-BE49-F238E27FC236}">
                <a16:creationId xmlns:a16="http://schemas.microsoft.com/office/drawing/2014/main" id="{447ECB20-83B8-24AB-F0A4-AE900DD1667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flipH="1">
            <a:off x="7430186" y="1990569"/>
            <a:ext cx="650091" cy="536601"/>
          </a:xfrm>
          <a:prstGeom prst="rect">
            <a:avLst/>
          </a:prstGeom>
        </p:spPr>
      </p:pic>
      <p:pic>
        <p:nvPicPr>
          <p:cNvPr id="39" name="Picture 38" descr="A group of birds&#10;&#10;Description automatically generated with medium confidence">
            <a:extLst>
              <a:ext uri="{FF2B5EF4-FFF2-40B4-BE49-F238E27FC236}">
                <a16:creationId xmlns:a16="http://schemas.microsoft.com/office/drawing/2014/main" id="{6E174161-040D-1CD1-FDD6-C5954D9BD72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rot="3583920" flipH="1">
            <a:off x="7978150" y="2440350"/>
            <a:ext cx="650091" cy="536601"/>
          </a:xfrm>
          <a:prstGeom prst="rect">
            <a:avLst/>
          </a:prstGeom>
        </p:spPr>
      </p:pic>
      <p:pic>
        <p:nvPicPr>
          <p:cNvPr id="40" name="Picture 39" descr="A group of birds&#10;&#10;Description automatically generated with medium confidence">
            <a:extLst>
              <a:ext uri="{FF2B5EF4-FFF2-40B4-BE49-F238E27FC236}">
                <a16:creationId xmlns:a16="http://schemas.microsoft.com/office/drawing/2014/main" id="{C3F07AE7-C622-D5F9-108D-9DC14F51CAD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rot="3583920" flipH="1">
            <a:off x="8318964" y="3232190"/>
            <a:ext cx="650091" cy="536601"/>
          </a:xfrm>
          <a:prstGeom prst="rect">
            <a:avLst/>
          </a:prstGeom>
        </p:spPr>
      </p:pic>
      <p:pic>
        <p:nvPicPr>
          <p:cNvPr id="41" name="Picture 40" descr="A group of birds&#10;&#10;Description automatically generated with medium confidence">
            <a:extLst>
              <a:ext uri="{FF2B5EF4-FFF2-40B4-BE49-F238E27FC236}">
                <a16:creationId xmlns:a16="http://schemas.microsoft.com/office/drawing/2014/main" id="{8CF42C57-C16C-206D-9F14-C77A7173143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rot="3583920" flipH="1">
            <a:off x="8613134" y="4017151"/>
            <a:ext cx="650091" cy="536601"/>
          </a:xfrm>
          <a:prstGeom prst="rect">
            <a:avLst/>
          </a:prstGeom>
        </p:spPr>
      </p:pic>
      <p:pic>
        <p:nvPicPr>
          <p:cNvPr id="42" name="Picture 41" descr="A group of birds&#10;&#10;Description automatically generated with medium confidence">
            <a:extLst>
              <a:ext uri="{FF2B5EF4-FFF2-40B4-BE49-F238E27FC236}">
                <a16:creationId xmlns:a16="http://schemas.microsoft.com/office/drawing/2014/main" id="{1A10BC42-4C79-16A1-AD2C-E126D343A35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 t="4571" r="38881" b="38696"/>
          <a:stretch/>
        </p:blipFill>
        <p:spPr>
          <a:xfrm rot="21241147" flipH="1">
            <a:off x="4198826" y="1613375"/>
            <a:ext cx="650091" cy="536601"/>
          </a:xfrm>
          <a:prstGeom prst="rect">
            <a:avLst/>
          </a:prstGeom>
        </p:spPr>
      </p:pic>
      <p:sp>
        <p:nvSpPr>
          <p:cNvPr id="43" name="TextBox 42">
            <a:extLst>
              <a:ext uri="{FF2B5EF4-FFF2-40B4-BE49-F238E27FC236}">
                <a16:creationId xmlns:a16="http://schemas.microsoft.com/office/drawing/2014/main" id="{48DDB373-CCD4-7BC9-85D4-E075B7E25E93}"/>
              </a:ext>
            </a:extLst>
          </p:cNvPr>
          <p:cNvSpPr txBox="1"/>
          <p:nvPr/>
        </p:nvSpPr>
        <p:spPr>
          <a:xfrm>
            <a:off x="230604" y="6489204"/>
            <a:ext cx="10038945" cy="276999"/>
          </a:xfrm>
          <a:prstGeom prst="rect">
            <a:avLst/>
          </a:prstGeom>
          <a:noFill/>
        </p:spPr>
        <p:txBody>
          <a:bodyPr wrap="square" rtlCol="0">
            <a:spAutoFit/>
          </a:bodyPr>
          <a:lstStyle/>
          <a:p>
            <a:r>
              <a:rPr lang="en-NZ" sz="1200" dirty="0"/>
              <a:t>Adapted from: http://abeljulien.blogspot.com/2017/10/els-kiwis-sestan-posant-cecs.html</a:t>
            </a:r>
          </a:p>
        </p:txBody>
      </p:sp>
    </p:spTree>
    <p:extLst>
      <p:ext uri="{BB962C8B-B14F-4D97-AF65-F5344CB8AC3E}">
        <p14:creationId xmlns:p14="http://schemas.microsoft.com/office/powerpoint/2010/main" val="125246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BCCAE-AAE6-EDE7-FD54-52D0A3659C60}"/>
              </a:ext>
            </a:extLst>
          </p:cNvPr>
          <p:cNvPicPr>
            <a:picLocks noChangeAspect="1"/>
          </p:cNvPicPr>
          <p:nvPr/>
        </p:nvPicPr>
        <p:blipFill>
          <a:blip r:embed="rId2"/>
          <a:stretch>
            <a:fillRect/>
          </a:stretch>
        </p:blipFill>
        <p:spPr>
          <a:xfrm>
            <a:off x="449171" y="1087319"/>
            <a:ext cx="11293657" cy="2560449"/>
          </a:xfrm>
          <a:prstGeom prst="rect">
            <a:avLst/>
          </a:prstGeom>
        </p:spPr>
      </p:pic>
    </p:spTree>
    <p:extLst>
      <p:ext uri="{BB962C8B-B14F-4D97-AF65-F5344CB8AC3E}">
        <p14:creationId xmlns:p14="http://schemas.microsoft.com/office/powerpoint/2010/main" val="249215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568F77-03FF-5D51-7A6B-8BBEF9AB5F50}"/>
              </a:ext>
            </a:extLst>
          </p:cNvPr>
          <p:cNvPicPr>
            <a:picLocks noChangeAspect="1"/>
          </p:cNvPicPr>
          <p:nvPr/>
        </p:nvPicPr>
        <p:blipFill>
          <a:blip r:embed="rId2"/>
          <a:stretch>
            <a:fillRect/>
          </a:stretch>
        </p:blipFill>
        <p:spPr>
          <a:xfrm>
            <a:off x="607601" y="530941"/>
            <a:ext cx="10789338" cy="5515897"/>
          </a:xfrm>
          <a:prstGeom prst="rect">
            <a:avLst/>
          </a:prstGeom>
        </p:spPr>
      </p:pic>
    </p:spTree>
    <p:extLst>
      <p:ext uri="{BB962C8B-B14F-4D97-AF65-F5344CB8AC3E}">
        <p14:creationId xmlns:p14="http://schemas.microsoft.com/office/powerpoint/2010/main" val="4175044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7025DB-213B-E9A5-2E9E-E191A430322C}"/>
              </a:ext>
            </a:extLst>
          </p:cNvPr>
          <p:cNvPicPr>
            <a:picLocks noChangeAspect="1"/>
          </p:cNvPicPr>
          <p:nvPr/>
        </p:nvPicPr>
        <p:blipFill>
          <a:blip r:embed="rId2"/>
          <a:stretch>
            <a:fillRect/>
          </a:stretch>
        </p:blipFill>
        <p:spPr>
          <a:xfrm>
            <a:off x="943897" y="478250"/>
            <a:ext cx="10225547" cy="5856450"/>
          </a:xfrm>
          <a:prstGeom prst="rect">
            <a:avLst/>
          </a:prstGeom>
        </p:spPr>
      </p:pic>
    </p:spTree>
    <p:extLst>
      <p:ext uri="{BB962C8B-B14F-4D97-AF65-F5344CB8AC3E}">
        <p14:creationId xmlns:p14="http://schemas.microsoft.com/office/powerpoint/2010/main" val="329552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0BDD61-62D7-1ABF-0B1B-96207D712084}"/>
              </a:ext>
            </a:extLst>
          </p:cNvPr>
          <p:cNvSpPr txBox="1"/>
          <p:nvPr/>
        </p:nvSpPr>
        <p:spPr>
          <a:xfrm>
            <a:off x="1622" y="285062"/>
            <a:ext cx="12050948" cy="3044295"/>
          </a:xfrm>
          <a:prstGeom prst="rect">
            <a:avLst/>
          </a:prstGeom>
          <a:noFill/>
        </p:spPr>
        <p:txBody>
          <a:bodyPr wrap="square">
            <a:spAutoFit/>
          </a:bodyPr>
          <a:lstStyle/>
          <a:p>
            <a:pPr marL="4572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Room 7 students want to know if they are effective in reducing the number of wildlife predators around the school. </a:t>
            </a:r>
          </a:p>
          <a:p>
            <a:pPr marL="4572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They collected data on the activity in their 15 predator traps. </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However, the students want to find out more about any predators that had not been caught in the traps. They have prepared ink pads and plain cards for the entrance to each of the trap tunnels. The predators going near the tunnels will get ink on their paws/feet and will leave a footprint record of their visit.</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black paw prints&#10;&#10;Description automatically generated">
            <a:extLst>
              <a:ext uri="{FF2B5EF4-FFF2-40B4-BE49-F238E27FC236}">
                <a16:creationId xmlns:a16="http://schemas.microsoft.com/office/drawing/2014/main" id="{B63EC50E-2E9B-9BFC-4649-192F9E58FB7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429" y="2684572"/>
            <a:ext cx="11129141" cy="4173428"/>
          </a:xfrm>
          <a:prstGeom prst="rect">
            <a:avLst/>
          </a:prstGeom>
        </p:spPr>
      </p:pic>
    </p:spTree>
    <p:extLst>
      <p:ext uri="{BB962C8B-B14F-4D97-AF65-F5344CB8AC3E}">
        <p14:creationId xmlns:p14="http://schemas.microsoft.com/office/powerpoint/2010/main" val="3582198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silhouette of a frog foot&#10;&#10;Description automatically generated">
            <a:extLst>
              <a:ext uri="{FF2B5EF4-FFF2-40B4-BE49-F238E27FC236}">
                <a16:creationId xmlns:a16="http://schemas.microsoft.com/office/drawing/2014/main" id="{1E2A7D8C-2829-DED1-1490-9A2C82802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22" y="770975"/>
            <a:ext cx="1570154" cy="1209199"/>
          </a:xfrm>
          <a:prstGeom prst="rect">
            <a:avLst/>
          </a:prstGeom>
        </p:spPr>
      </p:pic>
      <p:sp>
        <p:nvSpPr>
          <p:cNvPr id="4" name="TextBox 3">
            <a:extLst>
              <a:ext uri="{FF2B5EF4-FFF2-40B4-BE49-F238E27FC236}">
                <a16:creationId xmlns:a16="http://schemas.microsoft.com/office/drawing/2014/main" id="{A972D464-8AEC-97A8-47C7-DF10A40D6202}"/>
              </a:ext>
            </a:extLst>
          </p:cNvPr>
          <p:cNvSpPr txBox="1"/>
          <p:nvPr/>
        </p:nvSpPr>
        <p:spPr>
          <a:xfrm>
            <a:off x="795216" y="2256976"/>
            <a:ext cx="1935804" cy="461665"/>
          </a:xfrm>
          <a:prstGeom prst="rect">
            <a:avLst/>
          </a:prstGeom>
          <a:noFill/>
        </p:spPr>
        <p:txBody>
          <a:bodyPr wrap="square" rtlCol="0">
            <a:spAutoFit/>
          </a:bodyPr>
          <a:lstStyle/>
          <a:p>
            <a:pPr algn="ctr"/>
            <a:r>
              <a:rPr lang="en-NZ" sz="2400" dirty="0"/>
              <a:t>Gecko</a:t>
            </a:r>
          </a:p>
        </p:txBody>
      </p:sp>
      <p:pic>
        <p:nvPicPr>
          <p:cNvPr id="6" name="Picture 5" descr="A black paw print&#10;&#10;Description automatically generated">
            <a:extLst>
              <a:ext uri="{FF2B5EF4-FFF2-40B4-BE49-F238E27FC236}">
                <a16:creationId xmlns:a16="http://schemas.microsoft.com/office/drawing/2014/main" id="{B52FE936-7FA2-FB03-7692-3D357EAF8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234" y="663042"/>
            <a:ext cx="1333616" cy="1425063"/>
          </a:xfrm>
          <a:prstGeom prst="rect">
            <a:avLst/>
          </a:prstGeom>
        </p:spPr>
      </p:pic>
      <p:sp>
        <p:nvSpPr>
          <p:cNvPr id="7" name="TextBox 6">
            <a:extLst>
              <a:ext uri="{FF2B5EF4-FFF2-40B4-BE49-F238E27FC236}">
                <a16:creationId xmlns:a16="http://schemas.microsoft.com/office/drawing/2014/main" id="{C5495CEB-B044-10FD-93D9-023FC43F28C8}"/>
              </a:ext>
            </a:extLst>
          </p:cNvPr>
          <p:cNvSpPr txBox="1"/>
          <p:nvPr/>
        </p:nvSpPr>
        <p:spPr>
          <a:xfrm>
            <a:off x="3593283" y="2256976"/>
            <a:ext cx="2279488" cy="461665"/>
          </a:xfrm>
          <a:prstGeom prst="rect">
            <a:avLst/>
          </a:prstGeom>
          <a:noFill/>
        </p:spPr>
        <p:txBody>
          <a:bodyPr wrap="square" rtlCol="0">
            <a:spAutoFit/>
          </a:bodyPr>
          <a:lstStyle/>
          <a:p>
            <a:pPr algn="ctr"/>
            <a:r>
              <a:rPr lang="en-NZ" sz="2400" dirty="0"/>
              <a:t>Weasel or Stoat</a:t>
            </a:r>
          </a:p>
        </p:txBody>
      </p:sp>
      <p:pic>
        <p:nvPicPr>
          <p:cNvPr id="9" name="Picture 8" descr="A shadow of a hand&#10;&#10;Description automatically generated">
            <a:extLst>
              <a:ext uri="{FF2B5EF4-FFF2-40B4-BE49-F238E27FC236}">
                <a16:creationId xmlns:a16="http://schemas.microsoft.com/office/drawing/2014/main" id="{7308B8A7-E901-CADD-6D61-6EE4B7A3C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2524" y="621017"/>
            <a:ext cx="1056501" cy="1487444"/>
          </a:xfrm>
          <a:prstGeom prst="rect">
            <a:avLst/>
          </a:prstGeom>
        </p:spPr>
      </p:pic>
      <p:sp>
        <p:nvSpPr>
          <p:cNvPr id="10" name="TextBox 9">
            <a:extLst>
              <a:ext uri="{FF2B5EF4-FFF2-40B4-BE49-F238E27FC236}">
                <a16:creationId xmlns:a16="http://schemas.microsoft.com/office/drawing/2014/main" id="{F2D8F73C-A567-7623-31EA-E16CC2333F54}"/>
              </a:ext>
            </a:extLst>
          </p:cNvPr>
          <p:cNvSpPr txBox="1"/>
          <p:nvPr/>
        </p:nvSpPr>
        <p:spPr>
          <a:xfrm>
            <a:off x="9261031" y="2167132"/>
            <a:ext cx="2279488" cy="461665"/>
          </a:xfrm>
          <a:prstGeom prst="rect">
            <a:avLst/>
          </a:prstGeom>
          <a:noFill/>
        </p:spPr>
        <p:txBody>
          <a:bodyPr wrap="square" rtlCol="0">
            <a:spAutoFit/>
          </a:bodyPr>
          <a:lstStyle/>
          <a:p>
            <a:pPr algn="ctr"/>
            <a:r>
              <a:rPr lang="en-NZ" sz="2400" dirty="0"/>
              <a:t>Rat</a:t>
            </a:r>
          </a:p>
        </p:txBody>
      </p:sp>
      <p:sp>
        <p:nvSpPr>
          <p:cNvPr id="13" name="TextBox 12">
            <a:extLst>
              <a:ext uri="{FF2B5EF4-FFF2-40B4-BE49-F238E27FC236}">
                <a16:creationId xmlns:a16="http://schemas.microsoft.com/office/drawing/2014/main" id="{D0BE0AE1-F508-CD37-9A2F-4DD3EB931274}"/>
              </a:ext>
            </a:extLst>
          </p:cNvPr>
          <p:cNvSpPr txBox="1"/>
          <p:nvPr/>
        </p:nvSpPr>
        <p:spPr>
          <a:xfrm>
            <a:off x="795216" y="4916602"/>
            <a:ext cx="1935804" cy="461665"/>
          </a:xfrm>
          <a:prstGeom prst="rect">
            <a:avLst/>
          </a:prstGeom>
          <a:noFill/>
        </p:spPr>
        <p:txBody>
          <a:bodyPr wrap="square" rtlCol="0">
            <a:spAutoFit/>
          </a:bodyPr>
          <a:lstStyle/>
          <a:p>
            <a:pPr algn="ctr"/>
            <a:r>
              <a:rPr lang="en-NZ" sz="2400" dirty="0"/>
              <a:t>Hedgehog</a:t>
            </a:r>
          </a:p>
        </p:txBody>
      </p:sp>
      <p:sp>
        <p:nvSpPr>
          <p:cNvPr id="16" name="TextBox 15">
            <a:extLst>
              <a:ext uri="{FF2B5EF4-FFF2-40B4-BE49-F238E27FC236}">
                <a16:creationId xmlns:a16="http://schemas.microsoft.com/office/drawing/2014/main" id="{B8106843-70FF-9A4D-27BC-3579BD7EF7AA}"/>
              </a:ext>
            </a:extLst>
          </p:cNvPr>
          <p:cNvSpPr txBox="1"/>
          <p:nvPr/>
        </p:nvSpPr>
        <p:spPr>
          <a:xfrm>
            <a:off x="9168442" y="4916602"/>
            <a:ext cx="2279488" cy="461665"/>
          </a:xfrm>
          <a:prstGeom prst="rect">
            <a:avLst/>
          </a:prstGeom>
          <a:noFill/>
        </p:spPr>
        <p:txBody>
          <a:bodyPr wrap="square" rtlCol="0">
            <a:spAutoFit/>
          </a:bodyPr>
          <a:lstStyle/>
          <a:p>
            <a:pPr algn="ctr"/>
            <a:r>
              <a:rPr lang="en-NZ" sz="2400" dirty="0"/>
              <a:t>Cat</a:t>
            </a:r>
          </a:p>
        </p:txBody>
      </p:sp>
      <p:sp>
        <p:nvSpPr>
          <p:cNvPr id="25" name="TextBox 24">
            <a:extLst>
              <a:ext uri="{FF2B5EF4-FFF2-40B4-BE49-F238E27FC236}">
                <a16:creationId xmlns:a16="http://schemas.microsoft.com/office/drawing/2014/main" id="{9AA8BAC0-8959-3812-01AD-271EE7B53875}"/>
              </a:ext>
            </a:extLst>
          </p:cNvPr>
          <p:cNvSpPr txBox="1"/>
          <p:nvPr/>
        </p:nvSpPr>
        <p:spPr>
          <a:xfrm>
            <a:off x="3783808" y="4894803"/>
            <a:ext cx="1935804" cy="461665"/>
          </a:xfrm>
          <a:prstGeom prst="rect">
            <a:avLst/>
          </a:prstGeom>
          <a:noFill/>
        </p:spPr>
        <p:txBody>
          <a:bodyPr wrap="square" rtlCol="0">
            <a:spAutoFit/>
          </a:bodyPr>
          <a:lstStyle/>
          <a:p>
            <a:pPr algn="ctr"/>
            <a:r>
              <a:rPr lang="en-NZ" sz="2400" dirty="0"/>
              <a:t>Mouse</a:t>
            </a:r>
          </a:p>
        </p:txBody>
      </p:sp>
      <p:pic>
        <p:nvPicPr>
          <p:cNvPr id="27" name="Picture 26">
            <a:extLst>
              <a:ext uri="{FF2B5EF4-FFF2-40B4-BE49-F238E27FC236}">
                <a16:creationId xmlns:a16="http://schemas.microsoft.com/office/drawing/2014/main" id="{BEFD5EA0-7E67-77E8-3327-9845F2904D0D}"/>
              </a:ext>
            </a:extLst>
          </p:cNvPr>
          <p:cNvPicPr>
            <a:picLocks noChangeAspect="1"/>
          </p:cNvPicPr>
          <p:nvPr/>
        </p:nvPicPr>
        <p:blipFill>
          <a:blip r:embed="rId5"/>
          <a:stretch>
            <a:fillRect/>
          </a:stretch>
        </p:blipFill>
        <p:spPr>
          <a:xfrm>
            <a:off x="6933016" y="784819"/>
            <a:ext cx="1136602" cy="1434470"/>
          </a:xfrm>
          <a:prstGeom prst="rect">
            <a:avLst/>
          </a:prstGeom>
        </p:spPr>
      </p:pic>
      <p:sp>
        <p:nvSpPr>
          <p:cNvPr id="28" name="TextBox 27">
            <a:extLst>
              <a:ext uri="{FF2B5EF4-FFF2-40B4-BE49-F238E27FC236}">
                <a16:creationId xmlns:a16="http://schemas.microsoft.com/office/drawing/2014/main" id="{4FB61444-33D3-7613-3047-1CD568F94A29}"/>
              </a:ext>
            </a:extLst>
          </p:cNvPr>
          <p:cNvSpPr txBox="1"/>
          <p:nvPr/>
        </p:nvSpPr>
        <p:spPr>
          <a:xfrm>
            <a:off x="6361573" y="2256976"/>
            <a:ext cx="2279488" cy="461665"/>
          </a:xfrm>
          <a:prstGeom prst="rect">
            <a:avLst/>
          </a:prstGeom>
          <a:noFill/>
        </p:spPr>
        <p:txBody>
          <a:bodyPr wrap="square" rtlCol="0">
            <a:spAutoFit/>
          </a:bodyPr>
          <a:lstStyle/>
          <a:p>
            <a:pPr algn="ctr"/>
            <a:r>
              <a:rPr lang="en-NZ" sz="2400" dirty="0"/>
              <a:t>Possum</a:t>
            </a:r>
          </a:p>
        </p:txBody>
      </p:sp>
      <p:sp>
        <p:nvSpPr>
          <p:cNvPr id="31" name="TextBox 30">
            <a:extLst>
              <a:ext uri="{FF2B5EF4-FFF2-40B4-BE49-F238E27FC236}">
                <a16:creationId xmlns:a16="http://schemas.microsoft.com/office/drawing/2014/main" id="{E6BC6E60-E301-28CC-1F03-C350F5473B10}"/>
              </a:ext>
            </a:extLst>
          </p:cNvPr>
          <p:cNvSpPr txBox="1"/>
          <p:nvPr/>
        </p:nvSpPr>
        <p:spPr>
          <a:xfrm>
            <a:off x="6453984" y="4880394"/>
            <a:ext cx="1935804" cy="461665"/>
          </a:xfrm>
          <a:prstGeom prst="rect">
            <a:avLst/>
          </a:prstGeom>
          <a:noFill/>
        </p:spPr>
        <p:txBody>
          <a:bodyPr wrap="square" rtlCol="0">
            <a:spAutoFit/>
          </a:bodyPr>
          <a:lstStyle/>
          <a:p>
            <a:pPr algn="ctr"/>
            <a:r>
              <a:rPr lang="en-NZ" sz="2400" dirty="0"/>
              <a:t>Rabbit</a:t>
            </a:r>
          </a:p>
        </p:txBody>
      </p:sp>
      <p:pic>
        <p:nvPicPr>
          <p:cNvPr id="5" name="Picture 4">
            <a:extLst>
              <a:ext uri="{FF2B5EF4-FFF2-40B4-BE49-F238E27FC236}">
                <a16:creationId xmlns:a16="http://schemas.microsoft.com/office/drawing/2014/main" id="{26F2F3BC-7EB0-64DF-5EE7-7A088C6E7AD1}"/>
              </a:ext>
            </a:extLst>
          </p:cNvPr>
          <p:cNvPicPr>
            <a:picLocks noChangeAspect="1"/>
          </p:cNvPicPr>
          <p:nvPr/>
        </p:nvPicPr>
        <p:blipFill>
          <a:blip r:embed="rId6"/>
          <a:stretch>
            <a:fillRect/>
          </a:stretch>
        </p:blipFill>
        <p:spPr>
          <a:xfrm>
            <a:off x="3997734" y="3196435"/>
            <a:ext cx="1445356" cy="1603751"/>
          </a:xfrm>
          <a:prstGeom prst="rect">
            <a:avLst/>
          </a:prstGeom>
        </p:spPr>
      </p:pic>
      <p:pic>
        <p:nvPicPr>
          <p:cNvPr id="11" name="Picture 10">
            <a:extLst>
              <a:ext uri="{FF2B5EF4-FFF2-40B4-BE49-F238E27FC236}">
                <a16:creationId xmlns:a16="http://schemas.microsoft.com/office/drawing/2014/main" id="{D11B2A5B-EE1E-0802-58EF-E1716E5EEC54}"/>
              </a:ext>
            </a:extLst>
          </p:cNvPr>
          <p:cNvPicPr>
            <a:picLocks noChangeAspect="1"/>
          </p:cNvPicPr>
          <p:nvPr/>
        </p:nvPicPr>
        <p:blipFill>
          <a:blip r:embed="rId7"/>
          <a:stretch>
            <a:fillRect/>
          </a:stretch>
        </p:blipFill>
        <p:spPr>
          <a:xfrm>
            <a:off x="1018322" y="3242886"/>
            <a:ext cx="1029558" cy="1441381"/>
          </a:xfrm>
          <a:prstGeom prst="rect">
            <a:avLst/>
          </a:prstGeom>
        </p:spPr>
      </p:pic>
      <p:pic>
        <p:nvPicPr>
          <p:cNvPr id="14" name="Picture 13">
            <a:extLst>
              <a:ext uri="{FF2B5EF4-FFF2-40B4-BE49-F238E27FC236}">
                <a16:creationId xmlns:a16="http://schemas.microsoft.com/office/drawing/2014/main" id="{7220EEAA-62BA-2AB6-7D84-85A3E944AEFE}"/>
              </a:ext>
            </a:extLst>
          </p:cNvPr>
          <p:cNvPicPr>
            <a:picLocks noChangeAspect="1"/>
          </p:cNvPicPr>
          <p:nvPr/>
        </p:nvPicPr>
        <p:blipFill>
          <a:blip r:embed="rId8"/>
          <a:stretch>
            <a:fillRect/>
          </a:stretch>
        </p:blipFill>
        <p:spPr>
          <a:xfrm>
            <a:off x="6748912" y="3271067"/>
            <a:ext cx="884900" cy="1413200"/>
          </a:xfrm>
          <a:prstGeom prst="rect">
            <a:avLst/>
          </a:prstGeom>
        </p:spPr>
      </p:pic>
      <p:pic>
        <p:nvPicPr>
          <p:cNvPr id="18" name="Picture 17">
            <a:extLst>
              <a:ext uri="{FF2B5EF4-FFF2-40B4-BE49-F238E27FC236}">
                <a16:creationId xmlns:a16="http://schemas.microsoft.com/office/drawing/2014/main" id="{54B4D487-3DAE-520A-4DC0-31499CF7EE64}"/>
              </a:ext>
            </a:extLst>
          </p:cNvPr>
          <p:cNvPicPr>
            <a:picLocks noChangeAspect="1"/>
          </p:cNvPicPr>
          <p:nvPr/>
        </p:nvPicPr>
        <p:blipFill>
          <a:blip r:embed="rId9"/>
          <a:stretch>
            <a:fillRect/>
          </a:stretch>
        </p:blipFill>
        <p:spPr>
          <a:xfrm>
            <a:off x="9578961" y="3659148"/>
            <a:ext cx="1361328" cy="1140111"/>
          </a:xfrm>
          <a:prstGeom prst="rect">
            <a:avLst/>
          </a:prstGeom>
        </p:spPr>
      </p:pic>
    </p:spTree>
    <p:extLst>
      <p:ext uri="{BB962C8B-B14F-4D97-AF65-F5344CB8AC3E}">
        <p14:creationId xmlns:p14="http://schemas.microsoft.com/office/powerpoint/2010/main" val="4112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P spid="16" grpId="0"/>
      <p:bldP spid="25" grpId="0"/>
      <p:bldP spid="28"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14612B-2835-1B07-F901-AE257AD9BF98}"/>
              </a:ext>
            </a:extLst>
          </p:cNvPr>
          <p:cNvPicPr>
            <a:picLocks noChangeAspect="1"/>
          </p:cNvPicPr>
          <p:nvPr/>
        </p:nvPicPr>
        <p:blipFill>
          <a:blip r:embed="rId2"/>
          <a:stretch>
            <a:fillRect/>
          </a:stretch>
        </p:blipFill>
        <p:spPr>
          <a:xfrm>
            <a:off x="955040" y="319317"/>
            <a:ext cx="10292080" cy="6225509"/>
          </a:xfrm>
          <a:prstGeom prst="rect">
            <a:avLst/>
          </a:prstGeom>
        </p:spPr>
      </p:pic>
    </p:spTree>
    <p:extLst>
      <p:ext uri="{BB962C8B-B14F-4D97-AF65-F5344CB8AC3E}">
        <p14:creationId xmlns:p14="http://schemas.microsoft.com/office/powerpoint/2010/main" val="335952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2B1E0-8135-F286-73D8-DBFCB7299E4C}"/>
              </a:ext>
            </a:extLst>
          </p:cNvPr>
          <p:cNvPicPr>
            <a:picLocks noChangeAspect="1"/>
          </p:cNvPicPr>
          <p:nvPr/>
        </p:nvPicPr>
        <p:blipFill>
          <a:blip r:embed="rId2"/>
          <a:stretch>
            <a:fillRect/>
          </a:stretch>
        </p:blipFill>
        <p:spPr>
          <a:xfrm>
            <a:off x="1913306" y="1002891"/>
            <a:ext cx="8118076" cy="3519948"/>
          </a:xfrm>
          <a:prstGeom prst="rect">
            <a:avLst/>
          </a:prstGeom>
        </p:spPr>
      </p:pic>
    </p:spTree>
    <p:extLst>
      <p:ext uri="{BB962C8B-B14F-4D97-AF65-F5344CB8AC3E}">
        <p14:creationId xmlns:p14="http://schemas.microsoft.com/office/powerpoint/2010/main" val="2080176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mpler Codap">
            <a:hlinkClick r:id="" action="ppaction://media"/>
            <a:extLst>
              <a:ext uri="{FF2B5EF4-FFF2-40B4-BE49-F238E27FC236}">
                <a16:creationId xmlns:a16="http://schemas.microsoft.com/office/drawing/2014/main" id="{F3163911-3236-9E5A-2ED2-F50DCB671B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366" y="619432"/>
            <a:ext cx="12274263" cy="5692878"/>
          </a:xfrm>
          <a:prstGeom prst="rect">
            <a:avLst/>
          </a:prstGeom>
        </p:spPr>
      </p:pic>
    </p:spTree>
    <p:extLst>
      <p:ext uri="{BB962C8B-B14F-4D97-AF65-F5344CB8AC3E}">
        <p14:creationId xmlns:p14="http://schemas.microsoft.com/office/powerpoint/2010/main" val="194430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059BA1-C045-6519-F978-90E18A0CA908}"/>
              </a:ext>
            </a:extLst>
          </p:cNvPr>
          <p:cNvSpPr txBox="1"/>
          <p:nvPr/>
        </p:nvSpPr>
        <p:spPr>
          <a:xfrm>
            <a:off x="0" y="443984"/>
            <a:ext cx="11836130" cy="2443939"/>
          </a:xfrm>
          <a:prstGeom prst="rect">
            <a:avLst/>
          </a:prstGeom>
          <a:noFill/>
        </p:spPr>
        <p:txBody>
          <a:bodyPr wrap="square">
            <a:spAutoFit/>
          </a:bodyPr>
          <a:lstStyle/>
          <a:p>
            <a:pPr marL="914400">
              <a:lnSpc>
                <a:spcPct val="107000"/>
              </a:lnSpc>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17 of the rodents in the population have inked feet. </a:t>
            </a:r>
          </a:p>
          <a:p>
            <a:pPr marL="914400">
              <a:lnSpc>
                <a:spcPct val="107000"/>
              </a:lnSpc>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During the next week 12 rodents are caught in the traps. </a:t>
            </a:r>
          </a:p>
          <a:p>
            <a:pPr marL="914400">
              <a:lnSpc>
                <a:spcPct val="107000"/>
              </a:lnSpc>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Three of the trapped rodents have inked feet.</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Use these data to estimate the population of rodents that frequent the school grounds. </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Carry out a simulation to check the accuracy of your estimate.</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lack rat on a log&#10;&#10;Description automatically generated">
            <a:extLst>
              <a:ext uri="{FF2B5EF4-FFF2-40B4-BE49-F238E27FC236}">
                <a16:creationId xmlns:a16="http://schemas.microsoft.com/office/drawing/2014/main" id="{AFD65EFD-B7EB-1F24-D4B7-B8CE2A06D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920" y="2979768"/>
            <a:ext cx="5671864" cy="3766472"/>
          </a:xfrm>
          <a:prstGeom prst="rect">
            <a:avLst/>
          </a:prstGeom>
        </p:spPr>
      </p:pic>
    </p:spTree>
    <p:extLst>
      <p:ext uri="{BB962C8B-B14F-4D97-AF65-F5344CB8AC3E}">
        <p14:creationId xmlns:p14="http://schemas.microsoft.com/office/powerpoint/2010/main" val="306635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D39E94-2A36-AA8A-C630-EDA5FB6407F7}"/>
              </a:ext>
            </a:extLst>
          </p:cNvPr>
          <p:cNvGrpSpPr/>
          <p:nvPr/>
        </p:nvGrpSpPr>
        <p:grpSpPr>
          <a:xfrm>
            <a:off x="254410" y="1601719"/>
            <a:ext cx="11683180" cy="3305808"/>
            <a:chOff x="254410" y="1601719"/>
            <a:chExt cx="11683180" cy="3305808"/>
          </a:xfrm>
        </p:grpSpPr>
        <p:pic>
          <p:nvPicPr>
            <p:cNvPr id="4" name="Picture 3">
              <a:extLst>
                <a:ext uri="{FF2B5EF4-FFF2-40B4-BE49-F238E27FC236}">
                  <a16:creationId xmlns:a16="http://schemas.microsoft.com/office/drawing/2014/main" id="{C921A9D9-8317-D4F7-0310-ECF6F4A39643}"/>
                </a:ext>
              </a:extLst>
            </p:cNvPr>
            <p:cNvPicPr>
              <a:picLocks noChangeAspect="1"/>
            </p:cNvPicPr>
            <p:nvPr/>
          </p:nvPicPr>
          <p:blipFill>
            <a:blip r:embed="rId2"/>
            <a:stretch>
              <a:fillRect/>
            </a:stretch>
          </p:blipFill>
          <p:spPr>
            <a:xfrm>
              <a:off x="6368572" y="1604206"/>
              <a:ext cx="5569018" cy="3303321"/>
            </a:xfrm>
            <a:prstGeom prst="rect">
              <a:avLst/>
            </a:prstGeom>
          </p:spPr>
        </p:pic>
        <p:pic>
          <p:nvPicPr>
            <p:cNvPr id="5" name="Picture 4">
              <a:extLst>
                <a:ext uri="{FF2B5EF4-FFF2-40B4-BE49-F238E27FC236}">
                  <a16:creationId xmlns:a16="http://schemas.microsoft.com/office/drawing/2014/main" id="{DCF842AE-36BD-29BC-8709-E9309C563E07}"/>
                </a:ext>
              </a:extLst>
            </p:cNvPr>
            <p:cNvPicPr>
              <a:picLocks noChangeAspect="1"/>
            </p:cNvPicPr>
            <p:nvPr/>
          </p:nvPicPr>
          <p:blipFill>
            <a:blip r:embed="rId3"/>
            <a:stretch>
              <a:fillRect/>
            </a:stretch>
          </p:blipFill>
          <p:spPr>
            <a:xfrm>
              <a:off x="254410" y="1601719"/>
              <a:ext cx="5573210" cy="3305808"/>
            </a:xfrm>
            <a:prstGeom prst="rect">
              <a:avLst/>
            </a:prstGeom>
          </p:spPr>
        </p:pic>
        <p:sp>
          <p:nvSpPr>
            <p:cNvPr id="6" name="TextBox 5">
              <a:extLst>
                <a:ext uri="{FF2B5EF4-FFF2-40B4-BE49-F238E27FC236}">
                  <a16:creationId xmlns:a16="http://schemas.microsoft.com/office/drawing/2014/main" id="{2F1FFD0A-9F94-B512-E447-2BF3C811E0A0}"/>
                </a:ext>
              </a:extLst>
            </p:cNvPr>
            <p:cNvSpPr txBox="1"/>
            <p:nvPr/>
          </p:nvSpPr>
          <p:spPr>
            <a:xfrm>
              <a:off x="8137081" y="3533843"/>
              <a:ext cx="1152834" cy="307777"/>
            </a:xfrm>
            <a:prstGeom prst="rect">
              <a:avLst/>
            </a:prstGeom>
            <a:solidFill>
              <a:srgbClr val="FF6600"/>
            </a:solidFill>
          </p:spPr>
          <p:txBody>
            <a:bodyPr wrap="square" rtlCol="0">
              <a:spAutoFit/>
            </a:bodyPr>
            <a:lstStyle/>
            <a:p>
              <a:r>
                <a:rPr lang="en-NZ" sz="1400" b="1" dirty="0"/>
                <a:t>not inked, ?</a:t>
              </a:r>
            </a:p>
          </p:txBody>
        </p:sp>
      </p:grpSp>
      <p:sp>
        <p:nvSpPr>
          <p:cNvPr id="8" name="TextBox 7">
            <a:extLst>
              <a:ext uri="{FF2B5EF4-FFF2-40B4-BE49-F238E27FC236}">
                <a16:creationId xmlns:a16="http://schemas.microsoft.com/office/drawing/2014/main" id="{3D3786D3-38E1-5AA2-9BA9-41DC966613A0}"/>
              </a:ext>
            </a:extLst>
          </p:cNvPr>
          <p:cNvSpPr txBox="1"/>
          <p:nvPr/>
        </p:nvSpPr>
        <p:spPr>
          <a:xfrm>
            <a:off x="340468" y="398834"/>
            <a:ext cx="11060349" cy="923330"/>
          </a:xfrm>
          <a:prstGeom prst="rect">
            <a:avLst/>
          </a:prstGeom>
          <a:noFill/>
        </p:spPr>
        <p:txBody>
          <a:bodyPr wrap="square" rtlCol="0">
            <a:spAutoFit/>
          </a:bodyPr>
          <a:lstStyle/>
          <a:p>
            <a:r>
              <a:rPr lang="en-NZ" dirty="0"/>
              <a:t>If the fractions are the same, then:</a:t>
            </a:r>
          </a:p>
          <a:p>
            <a:pPr marL="285750" indent="-285750">
              <a:buFont typeface="Arial" panose="020B0604020202020204" pitchFamily="34" charset="0"/>
              <a:buChar char="•"/>
            </a:pPr>
            <a:r>
              <a:rPr lang="en-NZ" dirty="0"/>
              <a:t>Estimate the number of rodents in the population that are not inked.</a:t>
            </a:r>
          </a:p>
          <a:p>
            <a:pPr marL="285750" indent="-285750">
              <a:buFont typeface="Arial" panose="020B0604020202020204" pitchFamily="34" charset="0"/>
              <a:buChar char="•"/>
            </a:pPr>
            <a:r>
              <a:rPr lang="en-NZ" dirty="0"/>
              <a:t>Estimate the total population of rodents.</a:t>
            </a:r>
          </a:p>
        </p:txBody>
      </p:sp>
    </p:spTree>
    <p:extLst>
      <p:ext uri="{BB962C8B-B14F-4D97-AF65-F5344CB8AC3E}">
        <p14:creationId xmlns:p14="http://schemas.microsoft.com/office/powerpoint/2010/main" val="3462547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54F4D8-4A67-3149-730F-46340ED43283}"/>
              </a:ext>
            </a:extLst>
          </p:cNvPr>
          <p:cNvSpPr txBox="1"/>
          <p:nvPr/>
        </p:nvSpPr>
        <p:spPr>
          <a:xfrm>
            <a:off x="352626" y="445559"/>
            <a:ext cx="11077373" cy="923330"/>
          </a:xfrm>
          <a:prstGeom prst="rect">
            <a:avLst/>
          </a:prstGeom>
          <a:noFill/>
        </p:spPr>
        <p:txBody>
          <a:bodyPr wrap="square">
            <a:spAutoFit/>
          </a:bodyPr>
          <a:lstStyle/>
          <a:p>
            <a:r>
              <a:rPr lang="en-NZ" sz="1800" kern="0" dirty="0">
                <a:effectLst/>
                <a:latin typeface="Arial" panose="020B0604020202020204" pitchFamily="34" charset="0"/>
                <a:ea typeface="Times New Roman" panose="02020603050405020304" pitchFamily="18" charset="0"/>
                <a:cs typeface="Arial" panose="020B0604020202020204" pitchFamily="34" charset="0"/>
              </a:rPr>
              <a:t>A local bird sanctuary is protected from predators by good fencing and a trapping project run by volunteers. A record is kept of all the predators caught in the traps and when the traps are sprung (by a predator that ‘got away’). </a:t>
            </a:r>
            <a:endParaRPr lang="en-NZ" dirty="0">
              <a:latin typeface="Arial" panose="020B0604020202020204" pitchFamily="34" charset="0"/>
              <a:cs typeface="Arial" panose="020B0604020202020204" pitchFamily="34" charset="0"/>
            </a:endParaRPr>
          </a:p>
        </p:txBody>
      </p:sp>
      <p:pic>
        <p:nvPicPr>
          <p:cNvPr id="4" name="Picture 3" descr="A bird on a branch&#10;&#10;Description automatically generated">
            <a:extLst>
              <a:ext uri="{FF2B5EF4-FFF2-40B4-BE49-F238E27FC236}">
                <a16:creationId xmlns:a16="http://schemas.microsoft.com/office/drawing/2014/main" id="{46FC9771-E9E8-B1A7-EF31-B884D2501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26" y="1397950"/>
            <a:ext cx="6094378" cy="4062100"/>
          </a:xfrm>
          <a:prstGeom prst="rect">
            <a:avLst/>
          </a:prstGeom>
        </p:spPr>
      </p:pic>
      <p:pic>
        <p:nvPicPr>
          <p:cNvPr id="8" name="Picture 7" descr="Two boxes in the grass&#10;&#10;Description automatically generated">
            <a:extLst>
              <a:ext uri="{FF2B5EF4-FFF2-40B4-BE49-F238E27FC236}">
                <a16:creationId xmlns:a16="http://schemas.microsoft.com/office/drawing/2014/main" id="{B715F777-D77A-8ED1-1AF8-8AC8BF73C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808" y="2921068"/>
            <a:ext cx="5906192" cy="3936932"/>
          </a:xfrm>
          <a:prstGeom prst="rect">
            <a:avLst/>
          </a:prstGeom>
        </p:spPr>
      </p:pic>
    </p:spTree>
    <p:extLst>
      <p:ext uri="{BB962C8B-B14F-4D97-AF65-F5344CB8AC3E}">
        <p14:creationId xmlns:p14="http://schemas.microsoft.com/office/powerpoint/2010/main" val="2085685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mpler Codap 2">
            <a:hlinkClick r:id="" action="ppaction://media"/>
            <a:extLst>
              <a:ext uri="{FF2B5EF4-FFF2-40B4-BE49-F238E27FC236}">
                <a16:creationId xmlns:a16="http://schemas.microsoft.com/office/drawing/2014/main" id="{86D9B7D7-3404-5CA7-6781-932C2254B3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1823" y="192932"/>
            <a:ext cx="11644652" cy="5962062"/>
          </a:xfrm>
          <a:prstGeom prst="rect">
            <a:avLst/>
          </a:prstGeom>
        </p:spPr>
      </p:pic>
    </p:spTree>
    <p:extLst>
      <p:ext uri="{BB962C8B-B14F-4D97-AF65-F5344CB8AC3E}">
        <p14:creationId xmlns:p14="http://schemas.microsoft.com/office/powerpoint/2010/main" val="82651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04C4D2-715E-3482-AD23-40816500D0B6}"/>
              </a:ext>
            </a:extLst>
          </p:cNvPr>
          <p:cNvSpPr txBox="1"/>
          <p:nvPr/>
        </p:nvSpPr>
        <p:spPr>
          <a:xfrm>
            <a:off x="420721" y="258646"/>
            <a:ext cx="4283360" cy="4830938"/>
          </a:xfrm>
          <a:prstGeom prst="rect">
            <a:avLst/>
          </a:prstGeom>
          <a:noFill/>
        </p:spPr>
        <p:txBody>
          <a:bodyPr wrap="square">
            <a:spAutoFit/>
          </a:bodyPr>
          <a:lstStyle/>
          <a:p>
            <a:pPr>
              <a:lnSpc>
                <a:spcPct val="107000"/>
              </a:lnSpc>
              <a:spcAft>
                <a:spcPts val="800"/>
              </a:spcAft>
            </a:pPr>
            <a:r>
              <a:rPr lang="en-NZ"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another Waimiha School, Room 3 is also trapping possums using humane cage traps. Beside the school is a large glade of native trees and birds are beginning to return, especially kereru and tui.</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kern="0" dirty="0">
                <a:effectLst/>
                <a:latin typeface="Times New Roman" panose="02020603050405020304" pitchFamily="18" charset="0"/>
                <a:ea typeface="Times New Roman" panose="02020603050405020304" pitchFamily="18" charset="0"/>
                <a:cs typeface="Times New Roman" panose="02020603050405020304" pitchFamily="18" charset="0"/>
              </a:rPr>
              <a:t>Using ink pads, the students know that 9 possums escaped the traps on the first night. Those possums got ink on their feet.</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kern="0" dirty="0">
                <a:effectLst/>
                <a:latin typeface="Times New Roman" panose="02020603050405020304" pitchFamily="18" charset="0"/>
                <a:ea typeface="Times New Roman" panose="02020603050405020304" pitchFamily="18" charset="0"/>
                <a:cs typeface="Times New Roman" panose="02020603050405020304" pitchFamily="18" charset="0"/>
              </a:rPr>
              <a:t>On the second night 16 possums were trapped. Six of those possums had ink on their feet.</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kern="0" dirty="0">
                <a:effectLst/>
                <a:latin typeface="Times New Roman" panose="02020603050405020304" pitchFamily="18" charset="0"/>
                <a:ea typeface="Times New Roman" panose="02020603050405020304" pitchFamily="18" charset="0"/>
                <a:cs typeface="Times New Roman" panose="02020603050405020304" pitchFamily="18" charset="0"/>
              </a:rPr>
              <a:t>Use those data to estimate the possum population in the glade and test the reliability of your estimate with a simulation.</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ouple of birds on a tree&#10;&#10;Description automatically generated">
            <a:extLst>
              <a:ext uri="{FF2B5EF4-FFF2-40B4-BE49-F238E27FC236}">
                <a16:creationId xmlns:a16="http://schemas.microsoft.com/office/drawing/2014/main" id="{8A98BF17-E80B-B173-7925-A0E80ABBD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927" y="369252"/>
            <a:ext cx="6763352" cy="4517708"/>
          </a:xfrm>
          <a:prstGeom prst="rect">
            <a:avLst/>
          </a:prstGeom>
        </p:spPr>
      </p:pic>
    </p:spTree>
    <p:extLst>
      <p:ext uri="{BB962C8B-B14F-4D97-AF65-F5344CB8AC3E}">
        <p14:creationId xmlns:p14="http://schemas.microsoft.com/office/powerpoint/2010/main" val="814525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F091DE-6D1A-8048-05EF-19EA64F38BEE}"/>
              </a:ext>
            </a:extLst>
          </p:cNvPr>
          <p:cNvPicPr>
            <a:picLocks noChangeAspect="1"/>
          </p:cNvPicPr>
          <p:nvPr/>
        </p:nvPicPr>
        <p:blipFill>
          <a:blip r:embed="rId2"/>
          <a:stretch>
            <a:fillRect/>
          </a:stretch>
        </p:blipFill>
        <p:spPr>
          <a:xfrm>
            <a:off x="517029" y="289099"/>
            <a:ext cx="3509875" cy="2503166"/>
          </a:xfrm>
          <a:prstGeom prst="rect">
            <a:avLst/>
          </a:prstGeom>
        </p:spPr>
      </p:pic>
      <p:pic>
        <p:nvPicPr>
          <p:cNvPr id="7" name="Picture 6">
            <a:extLst>
              <a:ext uri="{FF2B5EF4-FFF2-40B4-BE49-F238E27FC236}">
                <a16:creationId xmlns:a16="http://schemas.microsoft.com/office/drawing/2014/main" id="{935C5577-5C1A-AB97-ABF1-D833C8C8A237}"/>
              </a:ext>
            </a:extLst>
          </p:cNvPr>
          <p:cNvPicPr>
            <a:picLocks noChangeAspect="1"/>
          </p:cNvPicPr>
          <p:nvPr/>
        </p:nvPicPr>
        <p:blipFill>
          <a:blip r:embed="rId3"/>
          <a:stretch>
            <a:fillRect/>
          </a:stretch>
        </p:blipFill>
        <p:spPr>
          <a:xfrm>
            <a:off x="515980" y="3212477"/>
            <a:ext cx="3442984" cy="2448946"/>
          </a:xfrm>
          <a:prstGeom prst="rect">
            <a:avLst/>
          </a:prstGeom>
        </p:spPr>
      </p:pic>
      <p:pic>
        <p:nvPicPr>
          <p:cNvPr id="9" name="Picture 8">
            <a:extLst>
              <a:ext uri="{FF2B5EF4-FFF2-40B4-BE49-F238E27FC236}">
                <a16:creationId xmlns:a16="http://schemas.microsoft.com/office/drawing/2014/main" id="{2906ADCA-AB22-F7B1-FF5C-CBCD55627D8E}"/>
              </a:ext>
            </a:extLst>
          </p:cNvPr>
          <p:cNvPicPr>
            <a:picLocks noChangeAspect="1"/>
          </p:cNvPicPr>
          <p:nvPr/>
        </p:nvPicPr>
        <p:blipFill>
          <a:blip r:embed="rId4"/>
          <a:stretch>
            <a:fillRect/>
          </a:stretch>
        </p:blipFill>
        <p:spPr>
          <a:xfrm>
            <a:off x="8366535" y="305031"/>
            <a:ext cx="3433946" cy="2503166"/>
          </a:xfrm>
          <a:prstGeom prst="rect">
            <a:avLst/>
          </a:prstGeom>
        </p:spPr>
      </p:pic>
      <p:pic>
        <p:nvPicPr>
          <p:cNvPr id="11" name="Picture 10">
            <a:extLst>
              <a:ext uri="{FF2B5EF4-FFF2-40B4-BE49-F238E27FC236}">
                <a16:creationId xmlns:a16="http://schemas.microsoft.com/office/drawing/2014/main" id="{31E8D797-F52D-449F-8B46-56B33C0598A6}"/>
              </a:ext>
            </a:extLst>
          </p:cNvPr>
          <p:cNvPicPr>
            <a:picLocks noChangeAspect="1"/>
          </p:cNvPicPr>
          <p:nvPr/>
        </p:nvPicPr>
        <p:blipFill>
          <a:blip r:embed="rId5"/>
          <a:stretch>
            <a:fillRect/>
          </a:stretch>
        </p:blipFill>
        <p:spPr>
          <a:xfrm>
            <a:off x="4488783" y="289099"/>
            <a:ext cx="3415873" cy="2503166"/>
          </a:xfrm>
          <a:prstGeom prst="rect">
            <a:avLst/>
          </a:prstGeom>
        </p:spPr>
      </p:pic>
      <p:pic>
        <p:nvPicPr>
          <p:cNvPr id="13" name="Picture 12">
            <a:extLst>
              <a:ext uri="{FF2B5EF4-FFF2-40B4-BE49-F238E27FC236}">
                <a16:creationId xmlns:a16="http://schemas.microsoft.com/office/drawing/2014/main" id="{83222D21-C8F8-5A4C-9A37-1A9D635831F3}"/>
              </a:ext>
            </a:extLst>
          </p:cNvPr>
          <p:cNvPicPr>
            <a:picLocks noChangeAspect="1"/>
          </p:cNvPicPr>
          <p:nvPr/>
        </p:nvPicPr>
        <p:blipFill>
          <a:blip r:embed="rId6"/>
          <a:stretch>
            <a:fillRect/>
          </a:stretch>
        </p:blipFill>
        <p:spPr>
          <a:xfrm>
            <a:off x="4488783" y="3212477"/>
            <a:ext cx="3406836" cy="2457983"/>
          </a:xfrm>
          <a:prstGeom prst="rect">
            <a:avLst/>
          </a:prstGeom>
        </p:spPr>
      </p:pic>
      <p:pic>
        <p:nvPicPr>
          <p:cNvPr id="15" name="Picture 14">
            <a:extLst>
              <a:ext uri="{FF2B5EF4-FFF2-40B4-BE49-F238E27FC236}">
                <a16:creationId xmlns:a16="http://schemas.microsoft.com/office/drawing/2014/main" id="{D79CDCEE-02E8-187E-4589-93AA901FF672}"/>
              </a:ext>
            </a:extLst>
          </p:cNvPr>
          <p:cNvPicPr>
            <a:picLocks noChangeAspect="1"/>
          </p:cNvPicPr>
          <p:nvPr/>
        </p:nvPicPr>
        <p:blipFill>
          <a:blip r:embed="rId7"/>
          <a:stretch>
            <a:fillRect/>
          </a:stretch>
        </p:blipFill>
        <p:spPr>
          <a:xfrm>
            <a:off x="8366535" y="3212477"/>
            <a:ext cx="3442983" cy="2467019"/>
          </a:xfrm>
          <a:prstGeom prst="rect">
            <a:avLst/>
          </a:prstGeom>
        </p:spPr>
      </p:pic>
    </p:spTree>
    <p:extLst>
      <p:ext uri="{BB962C8B-B14F-4D97-AF65-F5344CB8AC3E}">
        <p14:creationId xmlns:p14="http://schemas.microsoft.com/office/powerpoint/2010/main" val="2533765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15869F-0BA6-9301-99D6-53167E1F21A7}"/>
              </a:ext>
            </a:extLst>
          </p:cNvPr>
          <p:cNvSpPr txBox="1"/>
          <p:nvPr/>
        </p:nvSpPr>
        <p:spPr>
          <a:xfrm>
            <a:off x="128890" y="300336"/>
            <a:ext cx="11641577" cy="966803"/>
          </a:xfrm>
          <a:prstGeom prst="rect">
            <a:avLst/>
          </a:prstGeom>
          <a:noFill/>
        </p:spPr>
        <p:txBody>
          <a:bodyPr wrap="square">
            <a:spAutoFit/>
          </a:bodyPr>
          <a:lstStyle/>
          <a:p>
            <a:pPr lvl="2">
              <a:lnSpc>
                <a:spcPct val="107000"/>
              </a:lnSpc>
              <a:spcAft>
                <a:spcPts val="800"/>
              </a:spcAft>
            </a:pPr>
            <a:r>
              <a:rPr lang="en-NZ" sz="1800" kern="0" dirty="0">
                <a:effectLst/>
                <a:latin typeface="Times New Roman" panose="02020603050405020304" pitchFamily="18" charset="0"/>
                <a:ea typeface="Times New Roman" panose="02020603050405020304" pitchFamily="18" charset="0"/>
                <a:cs typeface="Times New Roman" panose="02020603050405020304" pitchFamily="18" charset="0"/>
              </a:rPr>
              <a:t>Before the year 8 class implemented a ‘predator free’ programme, it took part in Landcare New Zealand’s garden bird survey. The class were interested to learn that over the past ten years in their area, there has been an 11% increase in the tui count but a 13% decline in the fantail count and a 27% decline in the kereru count.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4F1950B-09A2-28CA-D3F5-932AD63ECBED}"/>
              </a:ext>
            </a:extLst>
          </p:cNvPr>
          <p:cNvPicPr>
            <a:picLocks noChangeAspect="1"/>
          </p:cNvPicPr>
          <p:nvPr/>
        </p:nvPicPr>
        <p:blipFill>
          <a:blip r:embed="rId2"/>
          <a:stretch>
            <a:fillRect/>
          </a:stretch>
        </p:blipFill>
        <p:spPr>
          <a:xfrm>
            <a:off x="1417028" y="1267139"/>
            <a:ext cx="9357943" cy="5400820"/>
          </a:xfrm>
          <a:prstGeom prst="rect">
            <a:avLst/>
          </a:prstGeom>
        </p:spPr>
      </p:pic>
    </p:spTree>
    <p:extLst>
      <p:ext uri="{BB962C8B-B14F-4D97-AF65-F5344CB8AC3E}">
        <p14:creationId xmlns:p14="http://schemas.microsoft.com/office/powerpoint/2010/main" val="269913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133CEA-B01A-7749-9AD3-108D602E8F71}"/>
              </a:ext>
            </a:extLst>
          </p:cNvPr>
          <p:cNvSpPr txBox="1"/>
          <p:nvPr/>
        </p:nvSpPr>
        <p:spPr>
          <a:xfrm>
            <a:off x="372083" y="482234"/>
            <a:ext cx="10620172" cy="1258421"/>
          </a:xfrm>
          <a:prstGeom prst="rect">
            <a:avLst/>
          </a:prstGeom>
          <a:noFill/>
        </p:spPr>
        <p:txBody>
          <a:bodyPr wrap="square">
            <a:spAutoFit/>
          </a:bodyPr>
          <a:lstStyle/>
          <a:p>
            <a:pPr marL="4572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To measure the effectiveness of their predator traps on the bird population at their school, the Room 3 class have taken a bird count for one day each month, over a period of five months. The results are as follows:</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3A8FF9A-1082-C4A6-31BF-BC513F5D1335}"/>
              </a:ext>
            </a:extLst>
          </p:cNvPr>
          <p:cNvPicPr>
            <a:picLocks noChangeAspect="1"/>
          </p:cNvPicPr>
          <p:nvPr/>
        </p:nvPicPr>
        <p:blipFill>
          <a:blip r:embed="rId2"/>
          <a:stretch>
            <a:fillRect/>
          </a:stretch>
        </p:blipFill>
        <p:spPr>
          <a:xfrm>
            <a:off x="690237" y="2713703"/>
            <a:ext cx="11071605" cy="1465007"/>
          </a:xfrm>
          <a:prstGeom prst="rect">
            <a:avLst/>
          </a:prstGeom>
        </p:spPr>
      </p:pic>
    </p:spTree>
    <p:extLst>
      <p:ext uri="{BB962C8B-B14F-4D97-AF65-F5344CB8AC3E}">
        <p14:creationId xmlns:p14="http://schemas.microsoft.com/office/powerpoint/2010/main" val="441168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2A705F-4418-D467-DA49-49A4D78C8C13}"/>
              </a:ext>
            </a:extLst>
          </p:cNvPr>
          <p:cNvPicPr>
            <a:picLocks noChangeAspect="1"/>
          </p:cNvPicPr>
          <p:nvPr/>
        </p:nvPicPr>
        <p:blipFill>
          <a:blip r:embed="rId2"/>
          <a:stretch>
            <a:fillRect/>
          </a:stretch>
        </p:blipFill>
        <p:spPr>
          <a:xfrm>
            <a:off x="580103" y="146726"/>
            <a:ext cx="11002297" cy="6546995"/>
          </a:xfrm>
          <a:prstGeom prst="rect">
            <a:avLst/>
          </a:prstGeom>
        </p:spPr>
      </p:pic>
    </p:spTree>
    <p:extLst>
      <p:ext uri="{BB962C8B-B14F-4D97-AF65-F5344CB8AC3E}">
        <p14:creationId xmlns:p14="http://schemas.microsoft.com/office/powerpoint/2010/main" val="235218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526A8-8AFE-1AD4-7915-CABA734DE662}"/>
              </a:ext>
            </a:extLst>
          </p:cNvPr>
          <p:cNvPicPr>
            <a:picLocks noChangeAspect="1"/>
          </p:cNvPicPr>
          <p:nvPr/>
        </p:nvPicPr>
        <p:blipFill>
          <a:blip r:embed="rId2"/>
          <a:stretch>
            <a:fillRect/>
          </a:stretch>
        </p:blipFill>
        <p:spPr>
          <a:xfrm>
            <a:off x="277991" y="589936"/>
            <a:ext cx="11566397" cy="1917290"/>
          </a:xfrm>
          <a:prstGeom prst="rect">
            <a:avLst/>
          </a:prstGeom>
        </p:spPr>
      </p:pic>
    </p:spTree>
    <p:extLst>
      <p:ext uri="{BB962C8B-B14F-4D97-AF65-F5344CB8AC3E}">
        <p14:creationId xmlns:p14="http://schemas.microsoft.com/office/powerpoint/2010/main" val="319598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1D0D5F-AEAE-59FE-09F8-6EBF2180015C}"/>
              </a:ext>
            </a:extLst>
          </p:cNvPr>
          <p:cNvGraphicFramePr>
            <a:graphicFrameLocks/>
          </p:cNvGraphicFramePr>
          <p:nvPr>
            <p:extLst>
              <p:ext uri="{D42A27DB-BD31-4B8C-83A1-F6EECF244321}">
                <p14:modId xmlns:p14="http://schemas.microsoft.com/office/powerpoint/2010/main" val="2065350618"/>
              </p:ext>
            </p:extLst>
          </p:nvPr>
        </p:nvGraphicFramePr>
        <p:xfrm>
          <a:off x="924231" y="412955"/>
          <a:ext cx="10845417" cy="58895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401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ACBAF-F46E-384A-D85E-D8557B1361F3}"/>
              </a:ext>
            </a:extLst>
          </p:cNvPr>
          <p:cNvPicPr>
            <a:picLocks noChangeAspect="1"/>
          </p:cNvPicPr>
          <p:nvPr/>
        </p:nvPicPr>
        <p:blipFill>
          <a:blip r:embed="rId2"/>
          <a:stretch>
            <a:fillRect/>
          </a:stretch>
        </p:blipFill>
        <p:spPr>
          <a:xfrm>
            <a:off x="511278" y="401025"/>
            <a:ext cx="11385719" cy="6235749"/>
          </a:xfrm>
          <a:prstGeom prst="rect">
            <a:avLst/>
          </a:prstGeom>
        </p:spPr>
      </p:pic>
    </p:spTree>
    <p:extLst>
      <p:ext uri="{BB962C8B-B14F-4D97-AF65-F5344CB8AC3E}">
        <p14:creationId xmlns:p14="http://schemas.microsoft.com/office/powerpoint/2010/main" val="959477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colored bars&#10;&#10;Description automatically generated">
            <a:extLst>
              <a:ext uri="{FF2B5EF4-FFF2-40B4-BE49-F238E27FC236}">
                <a16:creationId xmlns:a16="http://schemas.microsoft.com/office/drawing/2014/main" id="{653DB0E1-B8D7-5C00-FBEC-905CDDFB6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77" y="295581"/>
            <a:ext cx="10760448" cy="6268469"/>
          </a:xfrm>
          <a:prstGeom prst="rect">
            <a:avLst/>
          </a:prstGeom>
        </p:spPr>
      </p:pic>
    </p:spTree>
    <p:extLst>
      <p:ext uri="{BB962C8B-B14F-4D97-AF65-F5344CB8AC3E}">
        <p14:creationId xmlns:p14="http://schemas.microsoft.com/office/powerpoint/2010/main" val="13017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letters&#10;&#10;Description automatically generated">
            <a:extLst>
              <a:ext uri="{FF2B5EF4-FFF2-40B4-BE49-F238E27FC236}">
                <a16:creationId xmlns:a16="http://schemas.microsoft.com/office/drawing/2014/main" id="{8123F4CA-ED4A-B225-412E-8A5362E3D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12" y="277455"/>
            <a:ext cx="11394662" cy="2278932"/>
          </a:xfrm>
          <a:prstGeom prst="rect">
            <a:avLst/>
          </a:prstGeom>
        </p:spPr>
      </p:pic>
      <p:pic>
        <p:nvPicPr>
          <p:cNvPr id="8" name="Picture 7" descr="A ferret running in the grass&#10;&#10;Description automatically generated">
            <a:extLst>
              <a:ext uri="{FF2B5EF4-FFF2-40B4-BE49-F238E27FC236}">
                <a16:creationId xmlns:a16="http://schemas.microsoft.com/office/drawing/2014/main" id="{50285DED-9926-E3BE-C90C-108364C93425}"/>
              </a:ext>
            </a:extLst>
          </p:cNvPr>
          <p:cNvPicPr>
            <a:picLocks noChangeAspect="1"/>
          </p:cNvPicPr>
          <p:nvPr/>
        </p:nvPicPr>
        <p:blipFill rotWithShape="1">
          <a:blip r:embed="rId3">
            <a:extLst>
              <a:ext uri="{28A0092B-C50C-407E-A947-70E740481C1C}">
                <a14:useLocalDpi xmlns:a14="http://schemas.microsoft.com/office/drawing/2010/main" val="0"/>
              </a:ext>
            </a:extLst>
          </a:blip>
          <a:srcRect l="32134" t="29929" r="1959" b="22088"/>
          <a:stretch/>
        </p:blipFill>
        <p:spPr>
          <a:xfrm>
            <a:off x="7349224" y="2699210"/>
            <a:ext cx="4688846" cy="2278932"/>
          </a:xfrm>
          <a:prstGeom prst="rect">
            <a:avLst/>
          </a:prstGeom>
        </p:spPr>
      </p:pic>
      <p:pic>
        <p:nvPicPr>
          <p:cNvPr id="11" name="Picture 10" descr="A possum climbing a tree&#10;&#10;Description automatically generated">
            <a:extLst>
              <a:ext uri="{FF2B5EF4-FFF2-40B4-BE49-F238E27FC236}">
                <a16:creationId xmlns:a16="http://schemas.microsoft.com/office/drawing/2014/main" id="{4BE66719-AF4D-14B8-2943-3A8C55F7D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11" y="2699209"/>
            <a:ext cx="4027841" cy="2690471"/>
          </a:xfrm>
          <a:prstGeom prst="rect">
            <a:avLst/>
          </a:prstGeom>
        </p:spPr>
      </p:pic>
      <p:pic>
        <p:nvPicPr>
          <p:cNvPr id="4" name="Picture 3" descr="A black rat on a log&#10;&#10;Description automatically generated">
            <a:extLst>
              <a:ext uri="{FF2B5EF4-FFF2-40B4-BE49-F238E27FC236}">
                <a16:creationId xmlns:a16="http://schemas.microsoft.com/office/drawing/2014/main" id="{46F882B6-5D77-0F2A-9D6F-8644B9FBC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268" y="4267413"/>
            <a:ext cx="3810149" cy="2530177"/>
          </a:xfrm>
          <a:prstGeom prst="rect">
            <a:avLst/>
          </a:prstGeom>
        </p:spPr>
      </p:pic>
    </p:spTree>
    <p:extLst>
      <p:ext uri="{BB962C8B-B14F-4D97-AF65-F5344CB8AC3E}">
        <p14:creationId xmlns:p14="http://schemas.microsoft.com/office/powerpoint/2010/main" val="278153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A9C18-EBC7-B7CB-CBF8-4BB55AD01C77}"/>
              </a:ext>
            </a:extLst>
          </p:cNvPr>
          <p:cNvPicPr>
            <a:picLocks noChangeAspect="1"/>
          </p:cNvPicPr>
          <p:nvPr/>
        </p:nvPicPr>
        <p:blipFill>
          <a:blip r:embed="rId2"/>
          <a:stretch>
            <a:fillRect/>
          </a:stretch>
        </p:blipFill>
        <p:spPr>
          <a:xfrm>
            <a:off x="1091381" y="469458"/>
            <a:ext cx="10212857" cy="6039497"/>
          </a:xfrm>
          <a:prstGeom prst="rect">
            <a:avLst/>
          </a:prstGeom>
        </p:spPr>
      </p:pic>
    </p:spTree>
    <p:extLst>
      <p:ext uri="{BB962C8B-B14F-4D97-AF65-F5344CB8AC3E}">
        <p14:creationId xmlns:p14="http://schemas.microsoft.com/office/powerpoint/2010/main" val="282672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F8BF29-F802-CCAC-729E-10A96E459A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8284" y="320127"/>
            <a:ext cx="9621682" cy="6217745"/>
          </a:xfrm>
          <a:prstGeom prst="rect">
            <a:avLst/>
          </a:prstGeom>
        </p:spPr>
      </p:pic>
    </p:spTree>
    <p:extLst>
      <p:ext uri="{BB962C8B-B14F-4D97-AF65-F5344CB8AC3E}">
        <p14:creationId xmlns:p14="http://schemas.microsoft.com/office/powerpoint/2010/main" val="221736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DFF9B0-2F5D-058E-4AF9-5EA0DC5AD97B}"/>
              </a:ext>
            </a:extLst>
          </p:cNvPr>
          <p:cNvSpPr txBox="1"/>
          <p:nvPr/>
        </p:nvSpPr>
        <p:spPr>
          <a:xfrm>
            <a:off x="586091" y="423792"/>
            <a:ext cx="11447024" cy="1200329"/>
          </a:xfrm>
          <a:prstGeom prst="rect">
            <a:avLst/>
          </a:prstGeom>
          <a:noFill/>
        </p:spPr>
        <p:txBody>
          <a:bodyPr wrap="square">
            <a:spAutoFit/>
          </a:bodyPr>
          <a:lstStyle/>
          <a:p>
            <a:r>
              <a:rPr lang="en-NZ" sz="2400" kern="0" dirty="0">
                <a:effectLst/>
                <a:latin typeface="Times New Roman" panose="02020603050405020304" pitchFamily="18" charset="0"/>
                <a:ea typeface="Times New Roman" panose="02020603050405020304" pitchFamily="18" charset="0"/>
              </a:rPr>
              <a:t>In 2024, the bird sanctuary manager decided to further reduce the rat population with better management of visitor behaviour. They did this by banning food consumption within the predator-controlled area and removing the rubbish bins (as they were no longer needed).</a:t>
            </a:r>
            <a:endParaRPr lang="en-NZ" sz="2400" dirty="0"/>
          </a:p>
        </p:txBody>
      </p:sp>
      <p:pic>
        <p:nvPicPr>
          <p:cNvPr id="4" name="Picture 3" descr="A sign with a red circle&#10;&#10;Description automatically generated">
            <a:extLst>
              <a:ext uri="{FF2B5EF4-FFF2-40B4-BE49-F238E27FC236}">
                <a16:creationId xmlns:a16="http://schemas.microsoft.com/office/drawing/2014/main" id="{77C74FEB-4B45-9DAD-EFF0-7E58868FFF47}"/>
              </a:ext>
            </a:extLst>
          </p:cNvPr>
          <p:cNvPicPr>
            <a:picLocks noChangeAspect="1"/>
          </p:cNvPicPr>
          <p:nvPr/>
        </p:nvPicPr>
        <p:blipFill rotWithShape="1">
          <a:blip r:embed="rId2">
            <a:extLst>
              <a:ext uri="{28A0092B-C50C-407E-A947-70E740481C1C}">
                <a14:useLocalDpi xmlns:a14="http://schemas.microsoft.com/office/drawing/2010/main" val="0"/>
              </a:ext>
            </a:extLst>
          </a:blip>
          <a:srcRect l="33525" t="847" r="-144" b="-847"/>
          <a:stretch/>
        </p:blipFill>
        <p:spPr>
          <a:xfrm>
            <a:off x="3500284" y="1695756"/>
            <a:ext cx="4929608" cy="5029508"/>
          </a:xfrm>
          <a:prstGeom prst="rect">
            <a:avLst/>
          </a:prstGeom>
        </p:spPr>
      </p:pic>
    </p:spTree>
    <p:extLst>
      <p:ext uri="{BB962C8B-B14F-4D97-AF65-F5344CB8AC3E}">
        <p14:creationId xmlns:p14="http://schemas.microsoft.com/office/powerpoint/2010/main" val="165486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140EB-81F8-A599-3F81-7E3C691BDFA6}"/>
              </a:ext>
            </a:extLst>
          </p:cNvPr>
          <p:cNvPicPr>
            <a:picLocks noChangeAspect="1"/>
          </p:cNvPicPr>
          <p:nvPr/>
        </p:nvPicPr>
        <p:blipFill>
          <a:blip r:embed="rId2"/>
          <a:stretch>
            <a:fillRect/>
          </a:stretch>
        </p:blipFill>
        <p:spPr>
          <a:xfrm>
            <a:off x="290026" y="409565"/>
            <a:ext cx="11611947" cy="2540113"/>
          </a:xfrm>
          <a:prstGeom prst="rect">
            <a:avLst/>
          </a:prstGeom>
        </p:spPr>
      </p:pic>
      <p:pic>
        <p:nvPicPr>
          <p:cNvPr id="5" name="Picture 4">
            <a:extLst>
              <a:ext uri="{FF2B5EF4-FFF2-40B4-BE49-F238E27FC236}">
                <a16:creationId xmlns:a16="http://schemas.microsoft.com/office/drawing/2014/main" id="{6DD04368-5E0C-7751-52E0-8925D1BB40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1522" y="832352"/>
            <a:ext cx="8449559" cy="5460293"/>
          </a:xfrm>
          <a:prstGeom prst="rect">
            <a:avLst/>
          </a:prstGeom>
        </p:spPr>
      </p:pic>
    </p:spTree>
    <p:extLst>
      <p:ext uri="{BB962C8B-B14F-4D97-AF65-F5344CB8AC3E}">
        <p14:creationId xmlns:p14="http://schemas.microsoft.com/office/powerpoint/2010/main" val="21371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EF4A71-9420-1AD0-0EF0-22FDFD76072B}"/>
              </a:ext>
            </a:extLst>
          </p:cNvPr>
          <p:cNvSpPr txBox="1"/>
          <p:nvPr/>
        </p:nvSpPr>
        <p:spPr>
          <a:xfrm>
            <a:off x="294260" y="498821"/>
            <a:ext cx="11359476" cy="2151358"/>
          </a:xfrm>
          <a:prstGeom prst="rect">
            <a:avLst/>
          </a:prstGeom>
          <a:noFill/>
        </p:spPr>
        <p:txBody>
          <a:bodyPr wrap="square">
            <a:spAutoFit/>
          </a:bodyPr>
          <a:lstStyle/>
          <a:p>
            <a:pPr marL="2286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Room 7 begin a programme of pest control using proper wooden traps. There is a reserve next to the school with some bird life. </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NZ" sz="2400" kern="0" dirty="0">
                <a:effectLst/>
                <a:latin typeface="Times New Roman" panose="02020603050405020304" pitchFamily="18" charset="0"/>
                <a:ea typeface="Times New Roman" panose="02020603050405020304" pitchFamily="18" charset="0"/>
                <a:cs typeface="Times New Roman" panose="02020603050405020304" pitchFamily="18" charset="0"/>
              </a:rPr>
              <a:t>They hire 15 traps from the local council and locate the traps between the reserve and possible food sources, such as the school compost bin and rubbish skip. They also place traps beside the old hall.</a:t>
            </a:r>
            <a:endParaRPr lang="en-NZ"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ird in a cage&#10;&#10;Description automatically generated">
            <a:extLst>
              <a:ext uri="{FF2B5EF4-FFF2-40B4-BE49-F238E27FC236}">
                <a16:creationId xmlns:a16="http://schemas.microsoft.com/office/drawing/2014/main" id="{A258CB5A-A3C6-9353-A3AD-1AE9A1B2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69" y="2650179"/>
            <a:ext cx="6076122" cy="4058660"/>
          </a:xfrm>
          <a:prstGeom prst="rect">
            <a:avLst/>
          </a:prstGeom>
        </p:spPr>
      </p:pic>
    </p:spTree>
    <p:extLst>
      <p:ext uri="{BB962C8B-B14F-4D97-AF65-F5344CB8AC3E}">
        <p14:creationId xmlns:p14="http://schemas.microsoft.com/office/powerpoint/2010/main" val="3364255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TotalTime>
  <Words>621</Words>
  <Application>Microsoft Office PowerPoint</Application>
  <PresentationFormat>Widescreen</PresentationFormat>
  <Paragraphs>44</Paragraphs>
  <Slides>28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Dynabook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 Wright</dc:creator>
  <cp:lastModifiedBy>Andrew  Tagg</cp:lastModifiedBy>
  <cp:revision>13</cp:revision>
  <dcterms:created xsi:type="dcterms:W3CDTF">2023-07-11T23:37:40Z</dcterms:created>
  <dcterms:modified xsi:type="dcterms:W3CDTF">2023-07-31T02:20:59Z</dcterms:modified>
</cp:coreProperties>
</file>