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gKFIBv6fn2PuEYxUSJ5JyqHyVz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57" y="68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2d1f60937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2d1f6093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1018d5519_0_3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1018d5519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d1018d5519_0_3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d1018d5519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d1018d5519_0_3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d1018d5519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d1018d5519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d1018d5519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d1018d5519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d1018d5519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d2d1f60937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d2d1f6093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1018d5519_0_2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d1018d5519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d1018d5519_0_187"/>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1" name="Google Shape;11;gd1018d5519_0_187"/>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 name="Google Shape;12;gd1018d5519_0_18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mi-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gd1018d5519_0_222"/>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gd1018d5519_0_222"/>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47" name="Google Shape;47;gd1018d5519_0_2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mi-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gd1018d5519_0_22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mi-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gd1018d5519_0_191"/>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gd1018d5519_0_19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mi-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gd1018d5519_0_19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8" name="Google Shape;18;gd1018d5519_0_19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19" name="Google Shape;19;gd1018d5519_0_19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mi-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gd1018d5519_0_19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d1018d5519_0_198"/>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3" name="Google Shape;23;gd1018d5519_0_198"/>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4" name="Google Shape;24;gd1018d5519_0_19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mi-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gd1018d5519_0_20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gd1018d5519_0_20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mi-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gd1018d5519_0_206"/>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0" name="Google Shape;30;gd1018d5519_0_206"/>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gd1018d5519_0_20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mi-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gd1018d5519_0_210"/>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4" name="Google Shape;34;gd1018d5519_0_2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mi-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gd1018d5519_0_213"/>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gd1018d5519_0_213"/>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38" name="Google Shape;38;gd1018d5519_0_213"/>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gd1018d5519_0_213"/>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0" name="Google Shape;40;gd1018d5519_0_2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mi-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gd1018d5519_0_219"/>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3" name="Google Shape;43;gd1018d5519_0_2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mi-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d1018d5519_0_18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gd1018d5519_0_18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8" name="Google Shape;8;gd1018d5519_0_18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mi-N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gd2d1f60937_0_36"/>
          <p:cNvSpPr txBox="1">
            <a:spLocks noGrp="1"/>
          </p:cNvSpPr>
          <p:nvPr>
            <p:ph type="title"/>
          </p:nvPr>
        </p:nvSpPr>
        <p:spPr>
          <a:xfrm>
            <a:off x="415600" y="470342"/>
            <a:ext cx="11360700" cy="763500"/>
          </a:xfrm>
          <a:prstGeom prst="rect">
            <a:avLst/>
          </a:prstGeom>
          <a:ln>
            <a:noFill/>
          </a:ln>
        </p:spPr>
        <p:txBody>
          <a:bodyPr spcFirstLastPara="1" wrap="square" lIns="121900" tIns="121900" rIns="121900" bIns="121900" anchor="t" anchorCtr="0">
            <a:noAutofit/>
          </a:bodyPr>
          <a:lstStyle/>
          <a:p>
            <a:pPr marL="0" lvl="0" indent="0" algn="l" rtl="0">
              <a:spcBef>
                <a:spcPts val="0"/>
              </a:spcBef>
              <a:spcAft>
                <a:spcPts val="0"/>
              </a:spcAft>
              <a:buClr>
                <a:schemeClr val="dk1"/>
              </a:buClr>
              <a:buFont typeface="Arial"/>
              <a:buNone/>
            </a:pPr>
            <a:r>
              <a:rPr lang="mi-NZ" sz="2000">
                <a:latin typeface="Calibri"/>
                <a:ea typeface="Calibri"/>
                <a:cs typeface="Calibri"/>
                <a:sym typeface="Calibri"/>
              </a:rPr>
              <a:t>Gemma and Tai woke up one day and found that Nana and Grandpa left a little gift for them.</a:t>
            </a:r>
            <a:endParaRPr sz="2000">
              <a:latin typeface="Calibri"/>
              <a:ea typeface="Calibri"/>
              <a:cs typeface="Calibri"/>
              <a:sym typeface="Calibri"/>
            </a:endParaRPr>
          </a:p>
          <a:p>
            <a:pPr marL="0" lvl="0" indent="0" algn="l" rtl="0">
              <a:lnSpc>
                <a:spcPct val="75000"/>
              </a:lnSpc>
              <a:spcBef>
                <a:spcPts val="0"/>
              </a:spcBef>
              <a:spcAft>
                <a:spcPts val="0"/>
              </a:spcAft>
              <a:buClr>
                <a:schemeClr val="dk1"/>
              </a:buClr>
              <a:buFont typeface="Arial"/>
              <a:buNone/>
            </a:pPr>
            <a:endParaRPr sz="2000">
              <a:latin typeface="Calibri"/>
              <a:ea typeface="Calibri"/>
              <a:cs typeface="Calibri"/>
              <a:sym typeface="Calibri"/>
            </a:endParaRPr>
          </a:p>
          <a:p>
            <a:pPr marL="0" lvl="0" indent="0" algn="l" rtl="0">
              <a:spcBef>
                <a:spcPts val="0"/>
              </a:spcBef>
              <a:spcAft>
                <a:spcPts val="0"/>
              </a:spcAft>
              <a:buClr>
                <a:schemeClr val="dk1"/>
              </a:buClr>
              <a:buFont typeface="Arial"/>
              <a:buNone/>
            </a:pPr>
            <a:r>
              <a:rPr lang="mi-NZ" sz="2000">
                <a:latin typeface="Calibri"/>
                <a:ea typeface="Calibri"/>
                <a:cs typeface="Calibri"/>
                <a:sym typeface="Calibri"/>
              </a:rPr>
              <a:t>“We hope you enjoy this trampoline,” the card said. “There is no room for it at our new townhouse.”</a:t>
            </a:r>
            <a:endParaRPr sz="1400"/>
          </a:p>
          <a:p>
            <a:pPr marL="0" lvl="0" indent="0" algn="l" rtl="0">
              <a:spcBef>
                <a:spcPts val="0"/>
              </a:spcBef>
              <a:spcAft>
                <a:spcPts val="0"/>
              </a:spcAft>
              <a:buClr>
                <a:schemeClr val="dk1"/>
              </a:buClr>
              <a:buFont typeface="Arial"/>
              <a:buNone/>
            </a:pPr>
            <a:endParaRPr sz="2000">
              <a:latin typeface="Calibri"/>
              <a:ea typeface="Calibri"/>
              <a:cs typeface="Calibri"/>
              <a:sym typeface="Calibri"/>
            </a:endParaRPr>
          </a:p>
        </p:txBody>
      </p:sp>
      <p:pic>
        <p:nvPicPr>
          <p:cNvPr id="55" name="Google Shape;55;gd2d1f60937_0_36" descr="trampoline.png"/>
          <p:cNvPicPr preferRelativeResize="0"/>
          <p:nvPr/>
        </p:nvPicPr>
        <p:blipFill rotWithShape="1">
          <a:blip r:embed="rId3">
            <a:alphaModFix/>
          </a:blip>
          <a:srcRect t="1266" b="1276"/>
          <a:stretch/>
        </p:blipFill>
        <p:spPr>
          <a:xfrm>
            <a:off x="3011300" y="1991600"/>
            <a:ext cx="6169399" cy="4006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gd1018d5519_0_368" descr="kids-jumping.png"/>
          <p:cNvPicPr preferRelativeResize="0"/>
          <p:nvPr/>
        </p:nvPicPr>
        <p:blipFill rotWithShape="1">
          <a:blip r:embed="rId3">
            <a:alphaModFix/>
          </a:blip>
          <a:srcRect/>
          <a:stretch/>
        </p:blipFill>
        <p:spPr>
          <a:xfrm>
            <a:off x="4582631" y="1488087"/>
            <a:ext cx="2798465" cy="2400524"/>
          </a:xfrm>
          <a:prstGeom prst="rect">
            <a:avLst/>
          </a:prstGeom>
          <a:noFill/>
          <a:ln>
            <a:noFill/>
          </a:ln>
        </p:spPr>
      </p:pic>
      <p:sp>
        <p:nvSpPr>
          <p:cNvPr id="61" name="Google Shape;61;gd1018d5519_0_368"/>
          <p:cNvSpPr txBox="1">
            <a:spLocks noGrp="1"/>
          </p:cNvSpPr>
          <p:nvPr>
            <p:ph type="title"/>
          </p:nvPr>
        </p:nvSpPr>
        <p:spPr>
          <a:xfrm>
            <a:off x="415600" y="470342"/>
            <a:ext cx="11360700" cy="763500"/>
          </a:xfrm>
          <a:prstGeom prst="rect">
            <a:avLst/>
          </a:prstGeom>
          <a:ln>
            <a:noFill/>
          </a:ln>
        </p:spPr>
        <p:txBody>
          <a:bodyPr spcFirstLastPara="1" wrap="square" lIns="121900" tIns="121900" rIns="121900" bIns="121900" anchor="t" anchorCtr="0">
            <a:noAutofit/>
          </a:bodyPr>
          <a:lstStyle/>
          <a:p>
            <a:pPr marL="0" lvl="0" indent="0" algn="l" rtl="0">
              <a:spcBef>
                <a:spcPts val="0"/>
              </a:spcBef>
              <a:spcAft>
                <a:spcPts val="0"/>
              </a:spcAft>
              <a:buClr>
                <a:schemeClr val="dk1"/>
              </a:buClr>
              <a:buFont typeface="Arial"/>
              <a:buNone/>
            </a:pPr>
            <a:r>
              <a:rPr lang="mi-NZ" sz="2000">
                <a:latin typeface="Calibri"/>
                <a:ea typeface="Calibri"/>
                <a:cs typeface="Calibri"/>
                <a:sym typeface="Calibri"/>
              </a:rPr>
              <a:t>They shared the trampoline for a long time until accidents started happening.</a:t>
            </a:r>
            <a:r>
              <a:rPr lang="mi-NZ" sz="1400"/>
              <a:t>  </a:t>
            </a:r>
            <a:r>
              <a:rPr lang="mi-NZ" sz="2000">
                <a:latin typeface="Calibri"/>
                <a:ea typeface="Calibri"/>
                <a:cs typeface="Calibri"/>
                <a:sym typeface="Calibri"/>
              </a:rPr>
              <a:t>Gemma tried flipping and </a:t>
            </a:r>
            <a:endParaRPr sz="2000">
              <a:latin typeface="Calibri"/>
              <a:ea typeface="Calibri"/>
              <a:cs typeface="Calibri"/>
              <a:sym typeface="Calibri"/>
            </a:endParaRPr>
          </a:p>
          <a:p>
            <a:pPr marL="0" lvl="0" indent="0" algn="l" rtl="0">
              <a:spcBef>
                <a:spcPts val="0"/>
              </a:spcBef>
              <a:spcAft>
                <a:spcPts val="0"/>
              </a:spcAft>
              <a:buClr>
                <a:schemeClr val="dk1"/>
              </a:buClr>
              <a:buFont typeface="Arial"/>
              <a:buNone/>
            </a:pPr>
            <a:r>
              <a:rPr lang="mi-NZ" sz="2000">
                <a:latin typeface="Calibri"/>
                <a:ea typeface="Calibri"/>
                <a:cs typeface="Calibri"/>
                <a:sym typeface="Calibri"/>
              </a:rPr>
              <a:t>Tai tried bombing at the same time. Ouch!</a:t>
            </a:r>
            <a:endParaRPr sz="2000">
              <a:latin typeface="Calibri"/>
              <a:ea typeface="Calibri"/>
              <a:cs typeface="Calibri"/>
              <a:sym typeface="Calibri"/>
            </a:endParaRPr>
          </a:p>
        </p:txBody>
      </p:sp>
      <p:sp>
        <p:nvSpPr>
          <p:cNvPr id="62" name="Google Shape;62;gd1018d5519_0_368"/>
          <p:cNvSpPr/>
          <p:nvPr/>
        </p:nvSpPr>
        <p:spPr>
          <a:xfrm>
            <a:off x="4875" y="5112125"/>
            <a:ext cx="12192000" cy="1746000"/>
          </a:xfrm>
          <a:prstGeom prst="rect">
            <a:avLst/>
          </a:prstGeom>
          <a:solidFill>
            <a:srgbClr val="9BC66F">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 name="Google Shape;63;gd1018d5519_0_368" descr="trampoline.png"/>
          <p:cNvPicPr preferRelativeResize="0"/>
          <p:nvPr/>
        </p:nvPicPr>
        <p:blipFill rotWithShape="1">
          <a:blip r:embed="rId4">
            <a:alphaModFix/>
          </a:blip>
          <a:srcRect t="11076" b="11084"/>
          <a:stretch/>
        </p:blipFill>
        <p:spPr>
          <a:xfrm>
            <a:off x="3903350" y="3888600"/>
            <a:ext cx="4157026" cy="19195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d1018d5519_0_351"/>
          <p:cNvSpPr txBox="1">
            <a:spLocks noGrp="1"/>
          </p:cNvSpPr>
          <p:nvPr>
            <p:ph type="title"/>
          </p:nvPr>
        </p:nvSpPr>
        <p:spPr>
          <a:xfrm>
            <a:off x="415600" y="470342"/>
            <a:ext cx="11360700" cy="763500"/>
          </a:xfrm>
          <a:prstGeom prst="rect">
            <a:avLst/>
          </a:prstGeom>
          <a:ln>
            <a:noFill/>
          </a:ln>
        </p:spPr>
        <p:txBody>
          <a:bodyPr spcFirstLastPara="1" wrap="square" lIns="121900" tIns="121900" rIns="121900" bIns="121900" anchor="t" anchorCtr="0">
            <a:noAutofit/>
          </a:bodyPr>
          <a:lstStyle/>
          <a:p>
            <a:pPr marL="0" lvl="0" indent="0" algn="l" rtl="0">
              <a:spcBef>
                <a:spcPts val="0"/>
              </a:spcBef>
              <a:spcAft>
                <a:spcPts val="0"/>
              </a:spcAft>
              <a:buClr>
                <a:schemeClr val="dk1"/>
              </a:buClr>
              <a:buFont typeface="Arial"/>
              <a:buNone/>
            </a:pPr>
            <a:r>
              <a:rPr lang="mi-NZ" sz="2000">
                <a:latin typeface="Calibri"/>
                <a:ea typeface="Calibri"/>
                <a:cs typeface="Calibri"/>
                <a:sym typeface="Calibri"/>
              </a:rPr>
              <a:t>They agreed that it was good to share lots of things together but trampoline time was not one of those things. It was too dangerous, especially given they both had ambitions.</a:t>
            </a:r>
            <a:endParaRPr sz="2000">
              <a:latin typeface="Calibri"/>
              <a:ea typeface="Calibri"/>
              <a:cs typeface="Calibri"/>
              <a:sym typeface="Calibri"/>
            </a:endParaRPr>
          </a:p>
          <a:p>
            <a:pPr marL="0" lvl="0" indent="0" algn="l" rtl="0">
              <a:lnSpc>
                <a:spcPct val="75000"/>
              </a:lnSpc>
              <a:spcBef>
                <a:spcPts val="0"/>
              </a:spcBef>
              <a:spcAft>
                <a:spcPts val="0"/>
              </a:spcAft>
              <a:buClr>
                <a:schemeClr val="dk1"/>
              </a:buClr>
              <a:buFont typeface="Arial"/>
              <a:buNone/>
            </a:pPr>
            <a:endParaRPr sz="2000">
              <a:latin typeface="Calibri"/>
              <a:ea typeface="Calibri"/>
              <a:cs typeface="Calibri"/>
              <a:sym typeface="Calibri"/>
            </a:endParaRPr>
          </a:p>
          <a:p>
            <a:pPr marL="0" lvl="0" indent="0" algn="l" rtl="0">
              <a:spcBef>
                <a:spcPts val="0"/>
              </a:spcBef>
              <a:spcAft>
                <a:spcPts val="0"/>
              </a:spcAft>
              <a:buClr>
                <a:schemeClr val="dk1"/>
              </a:buClr>
              <a:buFont typeface="Arial"/>
              <a:buNone/>
            </a:pPr>
            <a:r>
              <a:rPr lang="mi-NZ" sz="2000">
                <a:latin typeface="Calibri"/>
                <a:ea typeface="Calibri"/>
                <a:cs typeface="Calibri"/>
                <a:sym typeface="Calibri"/>
              </a:rPr>
              <a:t>“I want to go to the Olympics as a gymnast,” said Gemma.</a:t>
            </a:r>
            <a:endParaRPr sz="2000">
              <a:latin typeface="Calibri"/>
              <a:ea typeface="Calibri"/>
              <a:cs typeface="Calibri"/>
              <a:sym typeface="Calibri"/>
            </a:endParaRPr>
          </a:p>
          <a:p>
            <a:pPr marL="0" lvl="0" indent="0" algn="l" rtl="0">
              <a:lnSpc>
                <a:spcPct val="75000"/>
              </a:lnSpc>
              <a:spcBef>
                <a:spcPts val="0"/>
              </a:spcBef>
              <a:spcAft>
                <a:spcPts val="0"/>
              </a:spcAft>
              <a:buClr>
                <a:schemeClr val="dk1"/>
              </a:buClr>
              <a:buFont typeface="Arial"/>
              <a:buNone/>
            </a:pPr>
            <a:endParaRPr sz="2000">
              <a:latin typeface="Calibri"/>
              <a:ea typeface="Calibri"/>
              <a:cs typeface="Calibri"/>
              <a:sym typeface="Calibri"/>
            </a:endParaRPr>
          </a:p>
          <a:p>
            <a:pPr marL="0" lvl="0" indent="0" algn="l" rtl="0">
              <a:spcBef>
                <a:spcPts val="0"/>
              </a:spcBef>
              <a:spcAft>
                <a:spcPts val="0"/>
              </a:spcAft>
              <a:buNone/>
            </a:pPr>
            <a:r>
              <a:rPr lang="mi-NZ" sz="2000">
                <a:latin typeface="Calibri"/>
                <a:ea typeface="Calibri"/>
                <a:cs typeface="Calibri"/>
                <a:sym typeface="Calibri"/>
              </a:rPr>
              <a:t>“I want to go as a slam dunking basketballer,” replied Tai.</a:t>
            </a:r>
            <a:endParaRPr sz="2000">
              <a:latin typeface="Calibri"/>
              <a:ea typeface="Calibri"/>
              <a:cs typeface="Calibri"/>
              <a:sym typeface="Calibri"/>
            </a:endParaRPr>
          </a:p>
        </p:txBody>
      </p:sp>
      <p:sp>
        <p:nvSpPr>
          <p:cNvPr id="69" name="Google Shape;69;gd1018d5519_0_351"/>
          <p:cNvSpPr txBox="1"/>
          <p:nvPr/>
        </p:nvSpPr>
        <p:spPr>
          <a:xfrm>
            <a:off x="6878200" y="1549350"/>
            <a:ext cx="2809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mi-NZ">
                <a:highlight>
                  <a:srgbClr val="00FF00"/>
                </a:highlight>
              </a:rPr>
              <a:t>Can we change around who plays which sport?</a:t>
            </a:r>
            <a:endParaRPr>
              <a:highlight>
                <a:srgbClr val="00FF00"/>
              </a:highlight>
            </a:endParaRPr>
          </a:p>
        </p:txBody>
      </p:sp>
      <p:pic>
        <p:nvPicPr>
          <p:cNvPr id="70" name="Google Shape;70;gd1018d5519_0_351" descr="trophy-podium-2.png"/>
          <p:cNvPicPr preferRelativeResize="0"/>
          <p:nvPr/>
        </p:nvPicPr>
        <p:blipFill rotWithShape="1">
          <a:blip r:embed="rId3">
            <a:alphaModFix/>
          </a:blip>
          <a:srcRect/>
          <a:stretch/>
        </p:blipFill>
        <p:spPr>
          <a:xfrm>
            <a:off x="3497250" y="2792900"/>
            <a:ext cx="5197926" cy="3457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d1018d5519_0_346"/>
          <p:cNvSpPr txBox="1">
            <a:spLocks noGrp="1"/>
          </p:cNvSpPr>
          <p:nvPr>
            <p:ph type="title"/>
          </p:nvPr>
        </p:nvSpPr>
        <p:spPr>
          <a:xfrm>
            <a:off x="415600" y="470342"/>
            <a:ext cx="11360700" cy="763500"/>
          </a:xfrm>
          <a:prstGeom prst="rect">
            <a:avLst/>
          </a:prstGeom>
          <a:ln>
            <a:noFill/>
          </a:ln>
        </p:spPr>
        <p:txBody>
          <a:bodyPr spcFirstLastPara="1" wrap="square" lIns="121900" tIns="121900" rIns="121900" bIns="121900" anchor="t" anchorCtr="0">
            <a:noAutofit/>
          </a:bodyPr>
          <a:lstStyle/>
          <a:p>
            <a:pPr marL="0" lvl="0" indent="0" algn="l" rtl="0">
              <a:spcBef>
                <a:spcPts val="0"/>
              </a:spcBef>
              <a:spcAft>
                <a:spcPts val="0"/>
              </a:spcAft>
              <a:buClr>
                <a:schemeClr val="dk1"/>
              </a:buClr>
              <a:buFont typeface="Arial"/>
              <a:buNone/>
            </a:pPr>
            <a:r>
              <a:rPr lang="mi-NZ" sz="2000">
                <a:latin typeface="Calibri"/>
                <a:ea typeface="Calibri"/>
                <a:cs typeface="Calibri"/>
                <a:sym typeface="Calibri"/>
              </a:rPr>
              <a:t>The best time for trampolining was straight after Tai and Gemma got home from school. There were 3 precious hours before dinner, shower time, and homework.</a:t>
            </a:r>
            <a:endParaRPr sz="1400"/>
          </a:p>
          <a:p>
            <a:pPr marL="0" lvl="0" indent="0" algn="l" rtl="0">
              <a:spcBef>
                <a:spcPts val="0"/>
              </a:spcBef>
              <a:spcAft>
                <a:spcPts val="0"/>
              </a:spcAft>
              <a:buClr>
                <a:schemeClr val="dk1"/>
              </a:buClr>
              <a:buFont typeface="Arial"/>
              <a:buNone/>
            </a:pPr>
            <a:endParaRPr sz="2000">
              <a:latin typeface="Calibri"/>
              <a:ea typeface="Calibri"/>
              <a:cs typeface="Calibri"/>
              <a:sym typeface="Calibri"/>
            </a:endParaRPr>
          </a:p>
          <a:p>
            <a:pPr marL="0" lvl="0" indent="0" algn="l" rtl="0">
              <a:spcBef>
                <a:spcPts val="0"/>
              </a:spcBef>
              <a:spcAft>
                <a:spcPts val="0"/>
              </a:spcAft>
              <a:buClr>
                <a:schemeClr val="dk1"/>
              </a:buClr>
              <a:buFont typeface="Arial"/>
              <a:buNone/>
            </a:pPr>
            <a:r>
              <a:rPr lang="mi-NZ" sz="2000">
                <a:latin typeface="Calibri"/>
                <a:ea typeface="Calibri"/>
                <a:cs typeface="Calibri"/>
                <a:sym typeface="Calibri"/>
              </a:rPr>
              <a:t>Gemma knew that in one hour the minute hand travels a full circle.  </a:t>
            </a:r>
            <a:endParaRPr sz="1400"/>
          </a:p>
          <a:p>
            <a:pPr marL="0" lvl="0" indent="0" algn="l" rtl="0">
              <a:spcBef>
                <a:spcPts val="0"/>
              </a:spcBef>
              <a:spcAft>
                <a:spcPts val="0"/>
              </a:spcAft>
              <a:buSzPts val="990"/>
              <a:buNone/>
            </a:pPr>
            <a:endParaRPr sz="2000">
              <a:latin typeface="Calibri"/>
              <a:ea typeface="Calibri"/>
              <a:cs typeface="Calibri"/>
              <a:sym typeface="Calibri"/>
            </a:endParaRPr>
          </a:p>
        </p:txBody>
      </p:sp>
      <p:pic>
        <p:nvPicPr>
          <p:cNvPr id="76" name="Google Shape;76;gd1018d5519_0_346" descr="clock-face_1.png"/>
          <p:cNvPicPr preferRelativeResize="0"/>
          <p:nvPr/>
        </p:nvPicPr>
        <p:blipFill rotWithShape="1">
          <a:blip r:embed="rId3">
            <a:alphaModFix/>
          </a:blip>
          <a:srcRect t="-140" b="139"/>
          <a:stretch/>
        </p:blipFill>
        <p:spPr>
          <a:xfrm>
            <a:off x="4156650" y="2236550"/>
            <a:ext cx="3878678" cy="3878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d1018d5519_0_316"/>
          <p:cNvSpPr txBox="1">
            <a:spLocks noGrp="1"/>
          </p:cNvSpPr>
          <p:nvPr>
            <p:ph type="title"/>
          </p:nvPr>
        </p:nvSpPr>
        <p:spPr>
          <a:xfrm>
            <a:off x="415600" y="470342"/>
            <a:ext cx="11360700" cy="763500"/>
          </a:xfrm>
          <a:prstGeom prst="rect">
            <a:avLst/>
          </a:prstGeom>
          <a:ln>
            <a:noFill/>
          </a:ln>
        </p:spPr>
        <p:txBody>
          <a:bodyPr spcFirstLastPara="1" wrap="square" lIns="121900" tIns="121900" rIns="121900" bIns="121900" anchor="t" anchorCtr="0">
            <a:noAutofit/>
          </a:bodyPr>
          <a:lstStyle/>
          <a:p>
            <a:pPr marL="0" lvl="0" indent="0" algn="l" rtl="0">
              <a:spcBef>
                <a:spcPts val="0"/>
              </a:spcBef>
              <a:spcAft>
                <a:spcPts val="0"/>
              </a:spcAft>
              <a:buClr>
                <a:schemeClr val="dk1"/>
              </a:buClr>
              <a:buFont typeface="Arial"/>
              <a:buNone/>
            </a:pPr>
            <a:r>
              <a:rPr lang="mi-NZ" sz="2000">
                <a:latin typeface="Calibri"/>
                <a:ea typeface="Calibri"/>
                <a:cs typeface="Calibri"/>
                <a:sym typeface="Calibri"/>
              </a:rPr>
              <a:t>Think of one hour as a full circle.</a:t>
            </a:r>
            <a:endParaRPr sz="1000"/>
          </a:p>
          <a:p>
            <a:pPr marL="0" lvl="0" indent="0" algn="l" rtl="0">
              <a:spcBef>
                <a:spcPts val="0"/>
              </a:spcBef>
              <a:spcAft>
                <a:spcPts val="0"/>
              </a:spcAft>
              <a:buClr>
                <a:schemeClr val="dk1"/>
              </a:buClr>
              <a:buFont typeface="Arial"/>
              <a:buNone/>
            </a:pPr>
            <a:endParaRPr sz="2000">
              <a:latin typeface="Calibri"/>
              <a:ea typeface="Calibri"/>
              <a:cs typeface="Calibri"/>
              <a:sym typeface="Calibri"/>
            </a:endParaRPr>
          </a:p>
          <a:p>
            <a:pPr marL="0" lvl="0" indent="0" algn="l" rtl="0">
              <a:spcBef>
                <a:spcPts val="0"/>
              </a:spcBef>
              <a:spcAft>
                <a:spcPts val="0"/>
              </a:spcAft>
              <a:buNone/>
            </a:pPr>
            <a:r>
              <a:rPr lang="mi-NZ" sz="2000">
                <a:latin typeface="Calibri"/>
                <a:ea typeface="Calibri"/>
                <a:cs typeface="Calibri"/>
                <a:sym typeface="Calibri"/>
              </a:rPr>
              <a:t>How can Gemma and Tai share three hours of trampoline time equally between them?</a:t>
            </a:r>
            <a:endParaRPr sz="2000">
              <a:latin typeface="Calibri"/>
              <a:ea typeface="Calibri"/>
              <a:cs typeface="Calibri"/>
              <a:sym typeface="Calibri"/>
            </a:endParaRPr>
          </a:p>
        </p:txBody>
      </p:sp>
      <p:pic>
        <p:nvPicPr>
          <p:cNvPr id="82" name="Google Shape;82;gd1018d5519_0_316" descr="3pm.png"/>
          <p:cNvPicPr preferRelativeResize="0"/>
          <p:nvPr/>
        </p:nvPicPr>
        <p:blipFill>
          <a:blip r:embed="rId3">
            <a:alphaModFix/>
          </a:blip>
          <a:stretch>
            <a:fillRect/>
          </a:stretch>
        </p:blipFill>
        <p:spPr>
          <a:xfrm>
            <a:off x="4839687" y="2503050"/>
            <a:ext cx="2512529" cy="2512493"/>
          </a:xfrm>
          <a:prstGeom prst="rect">
            <a:avLst/>
          </a:prstGeom>
          <a:noFill/>
          <a:ln>
            <a:noFill/>
          </a:ln>
        </p:spPr>
      </p:pic>
      <p:pic>
        <p:nvPicPr>
          <p:cNvPr id="83" name="Google Shape;83;gd1018d5519_0_316" descr="3pm.png"/>
          <p:cNvPicPr preferRelativeResize="0"/>
          <p:nvPr/>
        </p:nvPicPr>
        <p:blipFill>
          <a:blip r:embed="rId3">
            <a:alphaModFix/>
          </a:blip>
          <a:stretch>
            <a:fillRect/>
          </a:stretch>
        </p:blipFill>
        <p:spPr>
          <a:xfrm>
            <a:off x="8162475" y="2503050"/>
            <a:ext cx="2512529" cy="2512493"/>
          </a:xfrm>
          <a:prstGeom prst="rect">
            <a:avLst/>
          </a:prstGeom>
          <a:noFill/>
          <a:ln>
            <a:noFill/>
          </a:ln>
        </p:spPr>
      </p:pic>
      <p:pic>
        <p:nvPicPr>
          <p:cNvPr id="84" name="Google Shape;84;gd1018d5519_0_316" descr="3pm.png"/>
          <p:cNvPicPr preferRelativeResize="0"/>
          <p:nvPr/>
        </p:nvPicPr>
        <p:blipFill>
          <a:blip r:embed="rId3">
            <a:alphaModFix/>
          </a:blip>
          <a:stretch>
            <a:fillRect/>
          </a:stretch>
        </p:blipFill>
        <p:spPr>
          <a:xfrm>
            <a:off x="1593100" y="2503050"/>
            <a:ext cx="2512529" cy="2512493"/>
          </a:xfrm>
          <a:prstGeom prst="rect">
            <a:avLst/>
          </a:prstGeom>
          <a:noFill/>
          <a:ln>
            <a:noFill/>
          </a:ln>
        </p:spPr>
      </p:pic>
      <p:sp>
        <p:nvSpPr>
          <p:cNvPr id="85" name="Google Shape;85;gd1018d5519_0_316"/>
          <p:cNvSpPr txBox="1"/>
          <p:nvPr/>
        </p:nvSpPr>
        <p:spPr>
          <a:xfrm>
            <a:off x="2522286" y="5128619"/>
            <a:ext cx="8900822"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mi-NZ" sz="3000" dirty="0"/>
              <a:t>1			      2	  			   3</a:t>
            </a:r>
            <a:endParaRPr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gd1018d5519_0_293" descr="boy-head.png"/>
          <p:cNvPicPr preferRelativeResize="0"/>
          <p:nvPr/>
        </p:nvPicPr>
        <p:blipFill rotWithShape="1">
          <a:blip r:embed="rId3">
            <a:alphaModFix/>
          </a:blip>
          <a:srcRect r="-1584"/>
          <a:stretch/>
        </p:blipFill>
        <p:spPr>
          <a:xfrm>
            <a:off x="2901000" y="4762338"/>
            <a:ext cx="1407500" cy="1371275"/>
          </a:xfrm>
          <a:prstGeom prst="rect">
            <a:avLst/>
          </a:prstGeom>
          <a:noFill/>
          <a:ln>
            <a:noFill/>
          </a:ln>
        </p:spPr>
      </p:pic>
      <p:pic>
        <p:nvPicPr>
          <p:cNvPr id="93" name="Google Shape;93;gd1018d5519_0_293" descr="girl-head.png"/>
          <p:cNvPicPr preferRelativeResize="0"/>
          <p:nvPr/>
        </p:nvPicPr>
        <p:blipFill rotWithShape="1">
          <a:blip r:embed="rId4">
            <a:alphaModFix/>
          </a:blip>
          <a:srcRect r="-3401" b="-6382"/>
          <a:stretch/>
        </p:blipFill>
        <p:spPr>
          <a:xfrm>
            <a:off x="7544775" y="4762338"/>
            <a:ext cx="1877300" cy="1371275"/>
          </a:xfrm>
          <a:prstGeom prst="rect">
            <a:avLst/>
          </a:prstGeom>
          <a:noFill/>
          <a:ln>
            <a:noFill/>
          </a:ln>
        </p:spPr>
      </p:pic>
      <p:grpSp>
        <p:nvGrpSpPr>
          <p:cNvPr id="95" name="Google Shape;95;gd1018d5519_0_293"/>
          <p:cNvGrpSpPr/>
          <p:nvPr/>
        </p:nvGrpSpPr>
        <p:grpSpPr>
          <a:xfrm>
            <a:off x="2769925" y="596050"/>
            <a:ext cx="1683400" cy="1684800"/>
            <a:chOff x="2769925" y="596050"/>
            <a:chExt cx="1683400" cy="1684800"/>
          </a:xfrm>
        </p:grpSpPr>
        <p:pic>
          <p:nvPicPr>
            <p:cNvPr id="96" name="Google Shape;96;gd1018d5519_0_293" descr="clock-left.png"/>
            <p:cNvPicPr preferRelativeResize="0"/>
            <p:nvPr/>
          </p:nvPicPr>
          <p:blipFill rotWithShape="1">
            <a:blip r:embed="rId5">
              <a:alphaModFix/>
            </a:blip>
            <a:srcRect r="49530"/>
            <a:stretch/>
          </p:blipFill>
          <p:spPr>
            <a:xfrm>
              <a:off x="2769925" y="596775"/>
              <a:ext cx="849575" cy="1683351"/>
            </a:xfrm>
            <a:prstGeom prst="rect">
              <a:avLst/>
            </a:prstGeom>
            <a:noFill/>
            <a:ln>
              <a:noFill/>
            </a:ln>
          </p:spPr>
        </p:pic>
        <p:pic>
          <p:nvPicPr>
            <p:cNvPr id="97" name="Google Shape;97;gd1018d5519_0_293" descr="clock-right.png"/>
            <p:cNvPicPr preferRelativeResize="0"/>
            <p:nvPr/>
          </p:nvPicPr>
          <p:blipFill rotWithShape="1">
            <a:blip r:embed="rId6">
              <a:alphaModFix/>
            </a:blip>
            <a:srcRect l="49929"/>
            <a:stretch/>
          </p:blipFill>
          <p:spPr>
            <a:xfrm>
              <a:off x="3603750" y="596050"/>
              <a:ext cx="849575" cy="1684800"/>
            </a:xfrm>
            <a:prstGeom prst="rect">
              <a:avLst/>
            </a:prstGeom>
            <a:noFill/>
            <a:ln>
              <a:noFill/>
            </a:ln>
          </p:spPr>
        </p:pic>
      </p:grpSp>
      <p:pic>
        <p:nvPicPr>
          <p:cNvPr id="100" name="Google Shape;100;gd1018d5519_0_293" descr="clock-left.png"/>
          <p:cNvPicPr preferRelativeResize="0"/>
          <p:nvPr/>
        </p:nvPicPr>
        <p:blipFill rotWithShape="1">
          <a:blip r:embed="rId5">
            <a:alphaModFix/>
          </a:blip>
          <a:srcRect r="49530"/>
          <a:stretch/>
        </p:blipFill>
        <p:spPr>
          <a:xfrm>
            <a:off x="7738675" y="596775"/>
            <a:ext cx="849575" cy="1683351"/>
          </a:xfrm>
          <a:prstGeom prst="rect">
            <a:avLst/>
          </a:prstGeom>
          <a:noFill/>
          <a:ln>
            <a:noFill/>
          </a:ln>
        </p:spPr>
      </p:pic>
      <p:pic>
        <p:nvPicPr>
          <p:cNvPr id="101" name="Google Shape;101;gd1018d5519_0_293" descr="clock-right.png"/>
          <p:cNvPicPr preferRelativeResize="0"/>
          <p:nvPr/>
        </p:nvPicPr>
        <p:blipFill rotWithShape="1">
          <a:blip r:embed="rId6">
            <a:alphaModFix/>
          </a:blip>
          <a:srcRect l="49929"/>
          <a:stretch/>
        </p:blipFill>
        <p:spPr>
          <a:xfrm>
            <a:off x="8572500" y="596050"/>
            <a:ext cx="849575" cy="1684800"/>
          </a:xfrm>
          <a:prstGeom prst="rect">
            <a:avLst/>
          </a:prstGeom>
          <a:noFill/>
          <a:ln>
            <a:noFill/>
          </a:ln>
        </p:spPr>
      </p:pic>
      <p:grpSp>
        <p:nvGrpSpPr>
          <p:cNvPr id="12" name="Google Shape;95;gd1018d5519_0_293">
            <a:extLst>
              <a:ext uri="{FF2B5EF4-FFF2-40B4-BE49-F238E27FC236}">
                <a16:creationId xmlns:a16="http://schemas.microsoft.com/office/drawing/2014/main" id="{2E3CA999-7F78-4506-8858-A66D561C9473}"/>
              </a:ext>
            </a:extLst>
          </p:cNvPr>
          <p:cNvGrpSpPr/>
          <p:nvPr/>
        </p:nvGrpSpPr>
        <p:grpSpPr>
          <a:xfrm>
            <a:off x="5287150" y="596050"/>
            <a:ext cx="1683400" cy="1684800"/>
            <a:chOff x="2769925" y="596050"/>
            <a:chExt cx="1683400" cy="1684800"/>
          </a:xfrm>
        </p:grpSpPr>
        <p:pic>
          <p:nvPicPr>
            <p:cNvPr id="13" name="Google Shape;96;gd1018d5519_0_293" descr="clock-left.png">
              <a:extLst>
                <a:ext uri="{FF2B5EF4-FFF2-40B4-BE49-F238E27FC236}">
                  <a16:creationId xmlns:a16="http://schemas.microsoft.com/office/drawing/2014/main" id="{C4EDB08D-9997-4C38-9049-95FE5EFA4C8B}"/>
                </a:ext>
              </a:extLst>
            </p:cNvPr>
            <p:cNvPicPr preferRelativeResize="0"/>
            <p:nvPr/>
          </p:nvPicPr>
          <p:blipFill rotWithShape="1">
            <a:blip r:embed="rId5">
              <a:alphaModFix/>
            </a:blip>
            <a:srcRect r="49530"/>
            <a:stretch/>
          </p:blipFill>
          <p:spPr>
            <a:xfrm>
              <a:off x="2769925" y="596775"/>
              <a:ext cx="849575" cy="1683351"/>
            </a:xfrm>
            <a:prstGeom prst="rect">
              <a:avLst/>
            </a:prstGeom>
            <a:noFill/>
            <a:ln>
              <a:noFill/>
            </a:ln>
          </p:spPr>
        </p:pic>
        <p:pic>
          <p:nvPicPr>
            <p:cNvPr id="14" name="Google Shape;97;gd1018d5519_0_293" descr="clock-right.png">
              <a:extLst>
                <a:ext uri="{FF2B5EF4-FFF2-40B4-BE49-F238E27FC236}">
                  <a16:creationId xmlns:a16="http://schemas.microsoft.com/office/drawing/2014/main" id="{2758FBF8-A138-4CE6-9A5A-0E564CF13A0F}"/>
                </a:ext>
              </a:extLst>
            </p:cNvPr>
            <p:cNvPicPr preferRelativeResize="0"/>
            <p:nvPr/>
          </p:nvPicPr>
          <p:blipFill rotWithShape="1">
            <a:blip r:embed="rId6">
              <a:alphaModFix/>
            </a:blip>
            <a:srcRect l="49929"/>
            <a:stretch/>
          </p:blipFill>
          <p:spPr>
            <a:xfrm>
              <a:off x="3603750" y="596050"/>
              <a:ext cx="849575" cy="16848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2.22222E-6 L -0.05429 0.34769 " pathEditMode="relative" rAng="0" ptsTypes="AA">
                                      <p:cBhvr>
                                        <p:cTn id="6" dur="2000" fill="hold"/>
                                        <p:tgtEl>
                                          <p:spTgt spid="95"/>
                                        </p:tgtEl>
                                        <p:attrNameLst>
                                          <p:attrName>ppt_x</p:attrName>
                                          <p:attrName>ppt_y</p:attrName>
                                        </p:attrNameLst>
                                      </p:cBhvr>
                                      <p:rCtr x="-2721" y="1738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52 -2.22222E-6 L 0.1375 0.34028 " pathEditMode="relative" rAng="0" ptsTypes="AA">
                                      <p:cBhvr>
                                        <p:cTn id="10" dur="2000" fill="hold"/>
                                        <p:tgtEl>
                                          <p:spTgt spid="12"/>
                                        </p:tgtEl>
                                        <p:attrNameLst>
                                          <p:attrName>ppt_x</p:attrName>
                                          <p:attrName>ppt_y</p:attrName>
                                        </p:attrNameLst>
                                      </p:cBhvr>
                                      <p:rCtr x="6901" y="1701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58333E-6 -3.7037E-6 L -0.03333 0.00162 " pathEditMode="relative" rAng="0" ptsTypes="AA">
                                      <p:cBhvr>
                                        <p:cTn id="14" dur="2000" fill="hold"/>
                                        <p:tgtEl>
                                          <p:spTgt spid="100"/>
                                        </p:tgtEl>
                                        <p:attrNameLst>
                                          <p:attrName>ppt_x</p:attrName>
                                          <p:attrName>ppt_y</p:attrName>
                                        </p:attrNameLst>
                                      </p:cBhvr>
                                      <p:rCtr x="-1667" y="69"/>
                                    </p:animMotion>
                                  </p:childTnLst>
                                </p:cTn>
                              </p:par>
                              <p:par>
                                <p:cTn id="15" presetID="42" presetClass="path" presetSubtype="0" accel="50000" decel="50000" fill="hold" nodeType="withEffect">
                                  <p:stCondLst>
                                    <p:cond delay="0"/>
                                  </p:stCondLst>
                                  <p:childTnLst>
                                    <p:animMotion origin="layout" path="M -6.25E-7 -2.22222E-6 L 0.0349 -0.00069 " pathEditMode="relative" rAng="0" ptsTypes="AA">
                                      <p:cBhvr>
                                        <p:cTn id="16" dur="2000" fill="hold"/>
                                        <p:tgtEl>
                                          <p:spTgt spid="101"/>
                                        </p:tgtEl>
                                        <p:attrNameLst>
                                          <p:attrName>ppt_x</p:attrName>
                                          <p:attrName>ppt_y</p:attrName>
                                        </p:attrNameLst>
                                      </p:cBhvr>
                                      <p:rCtr x="1745" y="-46"/>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03333 0.00162 L -0.3043 0.36227 " pathEditMode="relative" rAng="0" ptsTypes="AA">
                                      <p:cBhvr>
                                        <p:cTn id="20" dur="2000" fill="hold"/>
                                        <p:tgtEl>
                                          <p:spTgt spid="100"/>
                                        </p:tgtEl>
                                        <p:attrNameLst>
                                          <p:attrName>ppt_x</p:attrName>
                                          <p:attrName>ppt_y</p:attrName>
                                        </p:attrNameLst>
                                      </p:cBhvr>
                                      <p:rCtr x="-13555" y="18032"/>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349 -0.00069 L 0.03867 0.34329 " pathEditMode="relative" rAng="0" ptsTypes="AA">
                                      <p:cBhvr>
                                        <p:cTn id="24" dur="2000" fill="hold"/>
                                        <p:tgtEl>
                                          <p:spTgt spid="101"/>
                                        </p:tgtEl>
                                        <p:attrNameLst>
                                          <p:attrName>ppt_x</p:attrName>
                                          <p:attrName>ppt_y</p:attrName>
                                        </p:attrNameLst>
                                      </p:cBhvr>
                                      <p:rCtr x="182" y="17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d2d1f60937_0_19" descr="boy-head.png"/>
          <p:cNvPicPr preferRelativeResize="0"/>
          <p:nvPr/>
        </p:nvPicPr>
        <p:blipFill rotWithShape="1">
          <a:blip r:embed="rId3">
            <a:alphaModFix/>
          </a:blip>
          <a:srcRect r="-1584"/>
          <a:stretch/>
        </p:blipFill>
        <p:spPr>
          <a:xfrm>
            <a:off x="2901000" y="4762338"/>
            <a:ext cx="1407500" cy="1371275"/>
          </a:xfrm>
          <a:prstGeom prst="rect">
            <a:avLst/>
          </a:prstGeom>
          <a:noFill/>
          <a:ln>
            <a:noFill/>
          </a:ln>
        </p:spPr>
      </p:pic>
      <p:pic>
        <p:nvPicPr>
          <p:cNvPr id="107" name="Google Shape;107;gd2d1f60937_0_19" descr="girl-head.png"/>
          <p:cNvPicPr preferRelativeResize="0"/>
          <p:nvPr/>
        </p:nvPicPr>
        <p:blipFill rotWithShape="1">
          <a:blip r:embed="rId4">
            <a:alphaModFix/>
          </a:blip>
          <a:srcRect r="-3401" b="-6382"/>
          <a:stretch/>
        </p:blipFill>
        <p:spPr>
          <a:xfrm>
            <a:off x="7544775" y="4762338"/>
            <a:ext cx="1877300" cy="1371275"/>
          </a:xfrm>
          <a:prstGeom prst="rect">
            <a:avLst/>
          </a:prstGeom>
          <a:noFill/>
          <a:ln>
            <a:noFill/>
          </a:ln>
        </p:spPr>
      </p:pic>
      <p:pic>
        <p:nvPicPr>
          <p:cNvPr id="109" name="Google Shape;109;gd2d1f60937_0_19" descr="clock-left.png"/>
          <p:cNvPicPr preferRelativeResize="0"/>
          <p:nvPr/>
        </p:nvPicPr>
        <p:blipFill rotWithShape="1">
          <a:blip r:embed="rId5">
            <a:alphaModFix/>
          </a:blip>
          <a:srcRect r="49530"/>
          <a:stretch/>
        </p:blipFill>
        <p:spPr>
          <a:xfrm>
            <a:off x="2091492" y="614473"/>
            <a:ext cx="849575" cy="1683351"/>
          </a:xfrm>
          <a:prstGeom prst="rect">
            <a:avLst/>
          </a:prstGeom>
          <a:noFill/>
          <a:ln>
            <a:noFill/>
          </a:ln>
        </p:spPr>
      </p:pic>
      <p:pic>
        <p:nvPicPr>
          <p:cNvPr id="110" name="Google Shape;110;gd2d1f60937_0_19" descr="clock-right.png"/>
          <p:cNvPicPr preferRelativeResize="0"/>
          <p:nvPr/>
        </p:nvPicPr>
        <p:blipFill rotWithShape="1">
          <a:blip r:embed="rId6">
            <a:alphaModFix/>
          </a:blip>
          <a:srcRect l="49929"/>
          <a:stretch/>
        </p:blipFill>
        <p:spPr>
          <a:xfrm>
            <a:off x="2925317" y="613748"/>
            <a:ext cx="849575" cy="1684800"/>
          </a:xfrm>
          <a:prstGeom prst="rect">
            <a:avLst/>
          </a:prstGeom>
          <a:noFill/>
          <a:ln>
            <a:noFill/>
          </a:ln>
        </p:spPr>
      </p:pic>
      <p:pic>
        <p:nvPicPr>
          <p:cNvPr id="11" name="Google Shape;109;gd2d1f60937_0_19" descr="clock-left.png">
            <a:extLst>
              <a:ext uri="{FF2B5EF4-FFF2-40B4-BE49-F238E27FC236}">
                <a16:creationId xmlns:a16="http://schemas.microsoft.com/office/drawing/2014/main" id="{6B2ADE5F-4851-46CF-8731-4617AB65F6FA}"/>
              </a:ext>
            </a:extLst>
          </p:cNvPr>
          <p:cNvPicPr preferRelativeResize="0"/>
          <p:nvPr/>
        </p:nvPicPr>
        <p:blipFill rotWithShape="1">
          <a:blip r:embed="rId5">
            <a:alphaModFix/>
          </a:blip>
          <a:srcRect r="49530"/>
          <a:stretch/>
        </p:blipFill>
        <p:spPr>
          <a:xfrm>
            <a:off x="5252564" y="625293"/>
            <a:ext cx="849575" cy="1683351"/>
          </a:xfrm>
          <a:prstGeom prst="rect">
            <a:avLst/>
          </a:prstGeom>
          <a:noFill/>
          <a:ln>
            <a:noFill/>
          </a:ln>
        </p:spPr>
      </p:pic>
      <p:pic>
        <p:nvPicPr>
          <p:cNvPr id="12" name="Google Shape;110;gd2d1f60937_0_19" descr="clock-right.png">
            <a:extLst>
              <a:ext uri="{FF2B5EF4-FFF2-40B4-BE49-F238E27FC236}">
                <a16:creationId xmlns:a16="http://schemas.microsoft.com/office/drawing/2014/main" id="{6F5EDD23-3E74-4ABB-A906-96FDA3AC8A0A}"/>
              </a:ext>
            </a:extLst>
          </p:cNvPr>
          <p:cNvPicPr preferRelativeResize="0"/>
          <p:nvPr/>
        </p:nvPicPr>
        <p:blipFill rotWithShape="1">
          <a:blip r:embed="rId6">
            <a:alphaModFix/>
          </a:blip>
          <a:srcRect l="49929"/>
          <a:stretch/>
        </p:blipFill>
        <p:spPr>
          <a:xfrm>
            <a:off x="6086389" y="624568"/>
            <a:ext cx="849575" cy="1684800"/>
          </a:xfrm>
          <a:prstGeom prst="rect">
            <a:avLst/>
          </a:prstGeom>
          <a:noFill/>
          <a:ln>
            <a:noFill/>
          </a:ln>
        </p:spPr>
      </p:pic>
      <p:pic>
        <p:nvPicPr>
          <p:cNvPr id="13" name="Google Shape;109;gd2d1f60937_0_19" descr="clock-left.png">
            <a:extLst>
              <a:ext uri="{FF2B5EF4-FFF2-40B4-BE49-F238E27FC236}">
                <a16:creationId xmlns:a16="http://schemas.microsoft.com/office/drawing/2014/main" id="{FEBADCEE-0046-43A1-A500-79977F234964}"/>
              </a:ext>
            </a:extLst>
          </p:cNvPr>
          <p:cNvPicPr preferRelativeResize="0"/>
          <p:nvPr/>
        </p:nvPicPr>
        <p:blipFill rotWithShape="1">
          <a:blip r:embed="rId5">
            <a:alphaModFix/>
          </a:blip>
          <a:srcRect r="49530"/>
          <a:stretch/>
        </p:blipFill>
        <p:spPr>
          <a:xfrm>
            <a:off x="8413629" y="624313"/>
            <a:ext cx="849575" cy="1683351"/>
          </a:xfrm>
          <a:prstGeom prst="rect">
            <a:avLst/>
          </a:prstGeom>
          <a:noFill/>
          <a:ln>
            <a:noFill/>
          </a:ln>
        </p:spPr>
      </p:pic>
      <p:pic>
        <p:nvPicPr>
          <p:cNvPr id="14" name="Google Shape;110;gd2d1f60937_0_19" descr="clock-right.png">
            <a:extLst>
              <a:ext uri="{FF2B5EF4-FFF2-40B4-BE49-F238E27FC236}">
                <a16:creationId xmlns:a16="http://schemas.microsoft.com/office/drawing/2014/main" id="{38D0823B-721E-4111-91D0-C998C291A650}"/>
              </a:ext>
            </a:extLst>
          </p:cNvPr>
          <p:cNvPicPr preferRelativeResize="0"/>
          <p:nvPr/>
        </p:nvPicPr>
        <p:blipFill rotWithShape="1">
          <a:blip r:embed="rId6">
            <a:alphaModFix/>
          </a:blip>
          <a:srcRect l="49929"/>
          <a:stretch/>
        </p:blipFill>
        <p:spPr>
          <a:xfrm>
            <a:off x="9247454" y="623588"/>
            <a:ext cx="849575" cy="168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7 1.48148E-6 L -0.03477 -0.00162 " pathEditMode="relative" rAng="0" ptsTypes="AA">
                                      <p:cBhvr>
                                        <p:cTn id="6" dur="2000" fill="hold"/>
                                        <p:tgtEl>
                                          <p:spTgt spid="109"/>
                                        </p:tgtEl>
                                        <p:attrNameLst>
                                          <p:attrName>ppt_x</p:attrName>
                                          <p:attrName>ppt_y</p:attrName>
                                        </p:attrNameLst>
                                      </p:cBhvr>
                                      <p:rCtr x="-1745" y="-93"/>
                                    </p:animMotion>
                                  </p:childTnLst>
                                </p:cTn>
                              </p:par>
                              <p:par>
                                <p:cTn id="7" presetID="42" presetClass="path" presetSubtype="0" accel="50000" decel="50000" fill="hold" nodeType="withEffect">
                                  <p:stCondLst>
                                    <p:cond delay="0"/>
                                  </p:stCondLst>
                                  <p:childTnLst>
                                    <p:animMotion origin="layout" path="M 4.16667E-7 1.48148E-6 L 0.03229 0.00092 " pathEditMode="relative" rAng="0" ptsTypes="AA">
                                      <p:cBhvr>
                                        <p:cTn id="8" dur="2000" fill="hold"/>
                                        <p:tgtEl>
                                          <p:spTgt spid="110"/>
                                        </p:tgtEl>
                                        <p:attrNameLst>
                                          <p:attrName>ppt_x</p:attrName>
                                          <p:attrName>ppt_y</p:attrName>
                                        </p:attrNameLst>
                                      </p:cBhvr>
                                      <p:rCtr x="1615" y="46"/>
                                    </p:animMotion>
                                  </p:childTnLst>
                                </p:cTn>
                              </p:par>
                              <p:par>
                                <p:cTn id="9" presetID="42" presetClass="path" presetSubtype="0" accel="50000" decel="50000" fill="hold" nodeType="withEffect">
                                  <p:stCondLst>
                                    <p:cond delay="0"/>
                                  </p:stCondLst>
                                  <p:childTnLst>
                                    <p:animMotion origin="layout" path="M 5E-6 1.11111E-6 L -0.03476 -0.00162 " pathEditMode="relative" rAng="0" ptsTypes="AA">
                                      <p:cBhvr>
                                        <p:cTn id="10" dur="2000" fill="hold"/>
                                        <p:tgtEl>
                                          <p:spTgt spid="11"/>
                                        </p:tgtEl>
                                        <p:attrNameLst>
                                          <p:attrName>ppt_x</p:attrName>
                                          <p:attrName>ppt_y</p:attrName>
                                        </p:attrNameLst>
                                      </p:cBhvr>
                                      <p:rCtr x="-1745" y="-93"/>
                                    </p:animMotion>
                                  </p:childTnLst>
                                </p:cTn>
                              </p:par>
                              <p:par>
                                <p:cTn id="11" presetID="42" presetClass="path" presetSubtype="0" accel="50000" decel="50000" fill="hold" nodeType="withEffect">
                                  <p:stCondLst>
                                    <p:cond delay="0"/>
                                  </p:stCondLst>
                                  <p:childTnLst>
                                    <p:animMotion origin="layout" path="M -4.375E-6 1.11111E-6 L 0.0323 0.00092 " pathEditMode="relative" rAng="0" ptsTypes="AA">
                                      <p:cBhvr>
                                        <p:cTn id="12" dur="2000" fill="hold"/>
                                        <p:tgtEl>
                                          <p:spTgt spid="12"/>
                                        </p:tgtEl>
                                        <p:attrNameLst>
                                          <p:attrName>ppt_x</p:attrName>
                                          <p:attrName>ppt_y</p:attrName>
                                        </p:attrNameLst>
                                      </p:cBhvr>
                                      <p:rCtr x="1615" y="46"/>
                                    </p:animMotion>
                                  </p:childTnLst>
                                </p:cTn>
                              </p:par>
                              <p:par>
                                <p:cTn id="13" presetID="42" presetClass="path" presetSubtype="0" accel="50000" decel="50000" fill="hold" nodeType="withEffect">
                                  <p:stCondLst>
                                    <p:cond delay="0"/>
                                  </p:stCondLst>
                                  <p:childTnLst>
                                    <p:animMotion origin="layout" path="M 2.08333E-7 2.59259E-6 L -0.03477 -0.00162 " pathEditMode="relative" rAng="0" ptsTypes="AA">
                                      <p:cBhvr>
                                        <p:cTn id="14" dur="2000" fill="hold"/>
                                        <p:tgtEl>
                                          <p:spTgt spid="13"/>
                                        </p:tgtEl>
                                        <p:attrNameLst>
                                          <p:attrName>ppt_x</p:attrName>
                                          <p:attrName>ppt_y</p:attrName>
                                        </p:attrNameLst>
                                      </p:cBhvr>
                                      <p:rCtr x="-1745" y="-93"/>
                                    </p:animMotion>
                                  </p:childTnLst>
                                </p:cTn>
                              </p:par>
                              <p:par>
                                <p:cTn id="15" presetID="42" presetClass="path" presetSubtype="0" accel="50000" decel="50000" fill="hold" nodeType="withEffect">
                                  <p:stCondLst>
                                    <p:cond delay="0"/>
                                  </p:stCondLst>
                                  <p:childTnLst>
                                    <p:animMotion origin="layout" path="M 8.33333E-7 2.59259E-6 L 0.03229 0.00092 " pathEditMode="relative" rAng="0" ptsTypes="AA">
                                      <p:cBhvr>
                                        <p:cTn id="16" dur="2000" fill="hold"/>
                                        <p:tgtEl>
                                          <p:spTgt spid="14"/>
                                        </p:tgtEl>
                                        <p:attrNameLst>
                                          <p:attrName>ppt_x</p:attrName>
                                          <p:attrName>ppt_y</p:attrName>
                                        </p:attrNameLst>
                                      </p:cBhvr>
                                      <p:rCtr x="1615" y="46"/>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03477 -0.00162 L -0.00846 0.34259 " pathEditMode="relative" rAng="0" ptsTypes="AA">
                                      <p:cBhvr>
                                        <p:cTn id="20" dur="2000" fill="hold"/>
                                        <p:tgtEl>
                                          <p:spTgt spid="109"/>
                                        </p:tgtEl>
                                        <p:attrNameLst>
                                          <p:attrName>ppt_x</p:attrName>
                                          <p:attrName>ppt_y</p:attrName>
                                        </p:attrNameLst>
                                      </p:cBhvr>
                                      <p:rCtr x="1315" y="17199"/>
                                    </p:animMotion>
                                  </p:childTnLst>
                                </p:cTn>
                              </p:par>
                              <p:par>
                                <p:cTn id="21" presetID="42" presetClass="path" presetSubtype="0" accel="50000" decel="50000" fill="hold" nodeType="withEffect">
                                  <p:stCondLst>
                                    <p:cond delay="0"/>
                                  </p:stCondLst>
                                  <p:childTnLst>
                                    <p:animMotion origin="layout" path="M 0.03229 0.00092 L 0.35039 0.34676 " pathEditMode="relative" rAng="0" ptsTypes="AA">
                                      <p:cBhvr>
                                        <p:cTn id="22" dur="2000" fill="hold"/>
                                        <p:tgtEl>
                                          <p:spTgt spid="110"/>
                                        </p:tgtEl>
                                        <p:attrNameLst>
                                          <p:attrName>ppt_x</p:attrName>
                                          <p:attrName>ppt_y</p:attrName>
                                        </p:attrNameLst>
                                      </p:cBhvr>
                                      <p:rCtr x="15898" y="17292"/>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03476 -0.00162 L -0.16758 0.34259 " pathEditMode="relative" rAng="0" ptsTypes="AA">
                                      <p:cBhvr>
                                        <p:cTn id="26" dur="2000" fill="hold"/>
                                        <p:tgtEl>
                                          <p:spTgt spid="11"/>
                                        </p:tgtEl>
                                        <p:attrNameLst>
                                          <p:attrName>ppt_x</p:attrName>
                                          <p:attrName>ppt_y</p:attrName>
                                        </p:attrNameLst>
                                      </p:cBhvr>
                                      <p:rCtr x="-6641" y="17199"/>
                                    </p:animMotion>
                                  </p:childTnLst>
                                </p:cTn>
                              </p:par>
                              <p:par>
                                <p:cTn id="27" presetID="42" presetClass="path" presetSubtype="0" accel="50000" decel="50000" fill="hold" nodeType="withEffect">
                                  <p:stCondLst>
                                    <p:cond delay="0"/>
                                  </p:stCondLst>
                                  <p:childTnLst>
                                    <p:animMotion origin="layout" path="M 0.0323 0.00092 L 0.18633 0.33657 " pathEditMode="relative" rAng="0" ptsTypes="AA">
                                      <p:cBhvr>
                                        <p:cTn id="28" dur="2000" fill="hold"/>
                                        <p:tgtEl>
                                          <p:spTgt spid="12"/>
                                        </p:tgtEl>
                                        <p:attrNameLst>
                                          <p:attrName>ppt_x</p:attrName>
                                          <p:attrName>ppt_y</p:attrName>
                                        </p:attrNameLst>
                                      </p:cBhvr>
                                      <p:rCtr x="7695" y="16782"/>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0.03477 -0.00162 L -0.3349 0.34213 " pathEditMode="relative" rAng="0" ptsTypes="AA">
                                      <p:cBhvr>
                                        <p:cTn id="32" dur="2000" fill="hold"/>
                                        <p:tgtEl>
                                          <p:spTgt spid="13"/>
                                        </p:tgtEl>
                                        <p:attrNameLst>
                                          <p:attrName>ppt_x</p:attrName>
                                          <p:attrName>ppt_y</p:attrName>
                                        </p:attrNameLst>
                                      </p:cBhvr>
                                      <p:rCtr x="-15013" y="17176"/>
                                    </p:animMotion>
                                  </p:childTnLst>
                                </p:cTn>
                              </p:par>
                              <p:par>
                                <p:cTn id="33" presetID="42" presetClass="path" presetSubtype="0" accel="50000" decel="50000" fill="hold" nodeType="withEffect">
                                  <p:stCondLst>
                                    <p:cond delay="0"/>
                                  </p:stCondLst>
                                  <p:childTnLst>
                                    <p:animMotion origin="layout" path="M 0.03229 0.00092 L 0.01484 0.33865 " pathEditMode="relative" rAng="0" ptsTypes="AA">
                                      <p:cBhvr>
                                        <p:cTn id="34" dur="2000" fill="hold"/>
                                        <p:tgtEl>
                                          <p:spTgt spid="14"/>
                                        </p:tgtEl>
                                        <p:attrNameLst>
                                          <p:attrName>ppt_x</p:attrName>
                                          <p:attrName>ppt_y</p:attrName>
                                        </p:attrNameLst>
                                      </p:cBhvr>
                                      <p:rCtr x="-872" y="16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d1018d5519_0_277"/>
          <p:cNvSpPr txBox="1">
            <a:spLocks noGrp="1"/>
          </p:cNvSpPr>
          <p:nvPr>
            <p:ph type="title"/>
          </p:nvPr>
        </p:nvSpPr>
        <p:spPr>
          <a:xfrm>
            <a:off x="415600" y="470342"/>
            <a:ext cx="11360700" cy="763500"/>
          </a:xfrm>
          <a:prstGeom prst="rect">
            <a:avLst/>
          </a:prstGeom>
          <a:ln>
            <a:noFill/>
          </a:ln>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990"/>
              <a:buFont typeface="Arial"/>
              <a:buNone/>
            </a:pPr>
            <a:r>
              <a:rPr lang="mi-NZ" sz="2000">
                <a:latin typeface="Calibri"/>
                <a:ea typeface="Calibri"/>
                <a:cs typeface="Calibri"/>
                <a:sym typeface="Calibri"/>
              </a:rPr>
              <a:t>In a different family four people equally share the same amount of trampoline time, 3 hours.</a:t>
            </a:r>
            <a:endParaRPr sz="1460"/>
          </a:p>
          <a:p>
            <a:pPr marL="0" lvl="0" indent="0" algn="l" rtl="0">
              <a:spcBef>
                <a:spcPts val="0"/>
              </a:spcBef>
              <a:spcAft>
                <a:spcPts val="0"/>
              </a:spcAft>
              <a:buClr>
                <a:schemeClr val="dk1"/>
              </a:buClr>
              <a:buSzPts val="990"/>
              <a:buFont typeface="Arial"/>
              <a:buNone/>
            </a:pPr>
            <a:endParaRPr sz="2000">
              <a:latin typeface="Calibri"/>
              <a:ea typeface="Calibri"/>
              <a:cs typeface="Calibri"/>
              <a:sym typeface="Calibri"/>
            </a:endParaRPr>
          </a:p>
          <a:p>
            <a:pPr marL="0" lvl="0" indent="0" algn="l" rtl="0">
              <a:spcBef>
                <a:spcPts val="0"/>
              </a:spcBef>
              <a:spcAft>
                <a:spcPts val="0"/>
              </a:spcAft>
              <a:buClr>
                <a:schemeClr val="dk1"/>
              </a:buClr>
              <a:buSzPts val="990"/>
              <a:buFont typeface="Arial"/>
              <a:buNone/>
            </a:pPr>
            <a:r>
              <a:rPr lang="mi-NZ" sz="2000">
                <a:latin typeface="Calibri"/>
                <a:ea typeface="Calibri"/>
                <a:cs typeface="Calibri"/>
                <a:sym typeface="Calibri"/>
              </a:rPr>
              <a:t>How much time should each person get to bounce?</a:t>
            </a:r>
            <a:endParaRPr sz="2000">
              <a:solidFill>
                <a:srgbClr val="000000"/>
              </a:solidFill>
              <a:latin typeface="Calibri"/>
              <a:ea typeface="Calibri"/>
              <a:cs typeface="Calibri"/>
              <a:sym typeface="Calibri"/>
            </a:endParaRPr>
          </a:p>
        </p:txBody>
      </p:sp>
      <p:pic>
        <p:nvPicPr>
          <p:cNvPr id="120" name="Google Shape;120;gd1018d5519_0_277" descr="kid-1.png"/>
          <p:cNvPicPr preferRelativeResize="0"/>
          <p:nvPr/>
        </p:nvPicPr>
        <p:blipFill rotWithShape="1">
          <a:blip r:embed="rId3">
            <a:alphaModFix/>
          </a:blip>
          <a:srcRect t="119" b="129"/>
          <a:stretch/>
        </p:blipFill>
        <p:spPr>
          <a:xfrm>
            <a:off x="2438774" y="2328891"/>
            <a:ext cx="957150" cy="1707058"/>
          </a:xfrm>
          <a:prstGeom prst="rect">
            <a:avLst/>
          </a:prstGeom>
          <a:noFill/>
          <a:ln>
            <a:noFill/>
          </a:ln>
        </p:spPr>
      </p:pic>
      <p:pic>
        <p:nvPicPr>
          <p:cNvPr id="121" name="Google Shape;121;gd1018d5519_0_277" descr="kid-3.png"/>
          <p:cNvPicPr preferRelativeResize="0"/>
          <p:nvPr/>
        </p:nvPicPr>
        <p:blipFill rotWithShape="1">
          <a:blip r:embed="rId4">
            <a:alphaModFix/>
          </a:blip>
          <a:srcRect b="1312"/>
          <a:stretch/>
        </p:blipFill>
        <p:spPr>
          <a:xfrm>
            <a:off x="3785838" y="1963188"/>
            <a:ext cx="1044950" cy="1598125"/>
          </a:xfrm>
          <a:prstGeom prst="rect">
            <a:avLst/>
          </a:prstGeom>
          <a:noFill/>
          <a:ln>
            <a:noFill/>
          </a:ln>
        </p:spPr>
      </p:pic>
      <p:sp>
        <p:nvSpPr>
          <p:cNvPr id="122" name="Google Shape;122;gd1018d5519_0_277"/>
          <p:cNvSpPr/>
          <p:nvPr/>
        </p:nvSpPr>
        <p:spPr>
          <a:xfrm>
            <a:off x="4875" y="5585500"/>
            <a:ext cx="12192000" cy="1272600"/>
          </a:xfrm>
          <a:prstGeom prst="rect">
            <a:avLst/>
          </a:prstGeom>
          <a:solidFill>
            <a:srgbClr val="9BC66F">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gd1018d5519_0_277" descr="trampoline.png"/>
          <p:cNvPicPr preferRelativeResize="0"/>
          <p:nvPr/>
        </p:nvPicPr>
        <p:blipFill rotWithShape="1">
          <a:blip r:embed="rId5">
            <a:alphaModFix/>
          </a:blip>
          <a:srcRect t="11076" b="11084"/>
          <a:stretch/>
        </p:blipFill>
        <p:spPr>
          <a:xfrm>
            <a:off x="1866675" y="4443050"/>
            <a:ext cx="3747499" cy="1774425"/>
          </a:xfrm>
          <a:prstGeom prst="rect">
            <a:avLst/>
          </a:prstGeom>
          <a:noFill/>
          <a:ln>
            <a:noFill/>
          </a:ln>
        </p:spPr>
      </p:pic>
      <p:pic>
        <p:nvPicPr>
          <p:cNvPr id="124" name="Google Shape;124;gd1018d5519_0_277" descr="kid-4.png"/>
          <p:cNvPicPr preferRelativeResize="0"/>
          <p:nvPr/>
        </p:nvPicPr>
        <p:blipFill rotWithShape="1">
          <a:blip r:embed="rId6">
            <a:alphaModFix/>
          </a:blip>
          <a:srcRect l="504" r="495"/>
          <a:stretch/>
        </p:blipFill>
        <p:spPr>
          <a:xfrm>
            <a:off x="7337750" y="3896350"/>
            <a:ext cx="1011784" cy="1774425"/>
          </a:xfrm>
          <a:prstGeom prst="rect">
            <a:avLst/>
          </a:prstGeom>
          <a:noFill/>
          <a:ln>
            <a:noFill/>
          </a:ln>
        </p:spPr>
      </p:pic>
      <p:pic>
        <p:nvPicPr>
          <p:cNvPr id="125" name="Google Shape;125;gd1018d5519_0_277" descr="kid-2.png"/>
          <p:cNvPicPr preferRelativeResize="0"/>
          <p:nvPr/>
        </p:nvPicPr>
        <p:blipFill rotWithShape="1">
          <a:blip r:embed="rId7">
            <a:alphaModFix/>
          </a:blip>
          <a:srcRect l="1323" r="1323"/>
          <a:stretch/>
        </p:blipFill>
        <p:spPr>
          <a:xfrm>
            <a:off x="9370648" y="3940207"/>
            <a:ext cx="1104628" cy="1730569"/>
          </a:xfrm>
          <a:prstGeom prst="rect">
            <a:avLst/>
          </a:prstGeom>
          <a:noFill/>
          <a:ln>
            <a:noFill/>
          </a:ln>
        </p:spPr>
      </p:pic>
      <p:pic>
        <p:nvPicPr>
          <p:cNvPr id="126" name="Google Shape;126;gd1018d5519_0_277" descr="kids-jumping.png"/>
          <p:cNvPicPr preferRelativeResize="0"/>
          <p:nvPr/>
        </p:nvPicPr>
        <p:blipFill rotWithShape="1">
          <a:blip r:embed="rId8">
            <a:alphaModFix/>
          </a:blip>
          <a:srcRect t="75387" r="93311"/>
          <a:stretch/>
        </p:blipFill>
        <p:spPr>
          <a:xfrm>
            <a:off x="2684206" y="3902558"/>
            <a:ext cx="187178" cy="590827"/>
          </a:xfrm>
          <a:prstGeom prst="rect">
            <a:avLst/>
          </a:prstGeom>
          <a:noFill/>
          <a:ln>
            <a:noFill/>
          </a:ln>
        </p:spPr>
      </p:pic>
      <p:pic>
        <p:nvPicPr>
          <p:cNvPr id="127" name="Google Shape;127;gd1018d5519_0_277" descr="kids-jumping.png"/>
          <p:cNvPicPr preferRelativeResize="0"/>
          <p:nvPr/>
        </p:nvPicPr>
        <p:blipFill rotWithShape="1">
          <a:blip r:embed="rId8">
            <a:alphaModFix/>
          </a:blip>
          <a:srcRect t="75387" r="93311"/>
          <a:stretch/>
        </p:blipFill>
        <p:spPr>
          <a:xfrm>
            <a:off x="4214718" y="3574746"/>
            <a:ext cx="187178" cy="59082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252</Words>
  <Application>Microsoft Office PowerPoint</Application>
  <PresentationFormat>Widescreen</PresentationFormat>
  <Paragraphs>21</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Simple Light</vt:lpstr>
      <vt:lpstr>Gemma and Tai woke up one day and found that Nana and Grandpa left a little gift for them.  “We hope you enjoy this trampoline,” the card said. “There is no room for it at our new townhouse.” </vt:lpstr>
      <vt:lpstr>They shared the trampoline for a long time until accidents started happening.  Gemma tried flipping and  Tai tried bombing at the same time. Ouch!</vt:lpstr>
      <vt:lpstr>They agreed that it was good to share lots of things together but trampoline time was not one of those things. It was too dangerous, especially given they both had ambitions.  “I want to go to the Olympics as a gymnast,” said Gemma.  “I want to go as a slam dunking basketballer,” replied Tai.</vt:lpstr>
      <vt:lpstr>The best time for trampolining was straight after Tai and Gemma got home from school. There were 3 precious hours before dinner, shower time, and homework.  Gemma knew that in one hour the minute hand travels a full circle.   </vt:lpstr>
      <vt:lpstr>Think of one hour as a full circle.  How can Gemma and Tai share three hours of trampoline time equally between them?</vt:lpstr>
      <vt:lpstr>PowerPoint Presentation</vt:lpstr>
      <vt:lpstr>PowerPoint Presentation</vt:lpstr>
      <vt:lpstr>In a different family four people equally share the same amount of trampoline time, 3 hours.  How much time should each person get to bounce?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Gemma and Tai woke up one day and found that Nana and Grandpa left a little gift for them.  “We hope you enjoy this trampoline,” the card said. “There is no room for it at our new townhouse.” </dc:title>
  <dc:creator>Vince Wright</dc:creator>
  <cp:lastModifiedBy>Andrew  Tagg</cp:lastModifiedBy>
  <cp:revision>3</cp:revision>
  <dcterms:created xsi:type="dcterms:W3CDTF">2021-03-22T19:33:03Z</dcterms:created>
  <dcterms:modified xsi:type="dcterms:W3CDTF">2021-04-27T01:50:53Z</dcterms:modified>
</cp:coreProperties>
</file>