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2" r:id="rId4"/>
    <p:sldId id="257" r:id="rId5"/>
    <p:sldId id="258" r:id="rId6"/>
    <p:sldId id="263" r:id="rId7"/>
    <p:sldId id="259" r:id="rId8"/>
    <p:sldId id="264" r:id="rId9"/>
    <p:sldId id="266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FF9999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282" y="-15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CE0A-212B-42A7-9083-88A32299954F}" type="datetimeFigureOut">
              <a:rPr lang="en-AU" smtClean="0"/>
              <a:t>17/09/2020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2D6D-DEEE-416F-9524-8864483CBC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2310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CE0A-212B-42A7-9083-88A32299954F}" type="datetimeFigureOut">
              <a:rPr lang="en-AU" smtClean="0"/>
              <a:t>17/09/2020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2D6D-DEEE-416F-9524-8864483CBC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051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CE0A-212B-42A7-9083-88A32299954F}" type="datetimeFigureOut">
              <a:rPr lang="en-AU" smtClean="0"/>
              <a:t>17/09/2020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2D6D-DEEE-416F-9524-8864483CBC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2675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CE0A-212B-42A7-9083-88A32299954F}" type="datetimeFigureOut">
              <a:rPr lang="en-AU" smtClean="0"/>
              <a:t>17/09/2020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2D6D-DEEE-416F-9524-8864483CBC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28588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CE0A-212B-42A7-9083-88A32299954F}" type="datetimeFigureOut">
              <a:rPr lang="en-AU" smtClean="0"/>
              <a:t>17/09/2020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2D6D-DEEE-416F-9524-8864483CBC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35868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CE0A-212B-42A7-9083-88A32299954F}" type="datetimeFigureOut">
              <a:rPr lang="en-AU" smtClean="0"/>
              <a:t>17/09/2020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2D6D-DEEE-416F-9524-8864483CBC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5574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CE0A-212B-42A7-9083-88A32299954F}" type="datetimeFigureOut">
              <a:rPr lang="en-AU" smtClean="0"/>
              <a:t>17/09/2020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2D6D-DEEE-416F-9524-8864483CBC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8038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CE0A-212B-42A7-9083-88A32299954F}" type="datetimeFigureOut">
              <a:rPr lang="en-AU" smtClean="0"/>
              <a:t>17/09/2020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2D6D-DEEE-416F-9524-8864483CBC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1728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CE0A-212B-42A7-9083-88A32299954F}" type="datetimeFigureOut">
              <a:rPr lang="en-AU" smtClean="0"/>
              <a:t>17/09/2020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2D6D-DEEE-416F-9524-8864483CBC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5499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CE0A-212B-42A7-9083-88A32299954F}" type="datetimeFigureOut">
              <a:rPr lang="en-AU" smtClean="0"/>
              <a:t>17/09/2020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2D6D-DEEE-416F-9524-8864483CBC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7431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CE0A-212B-42A7-9083-88A32299954F}" type="datetimeFigureOut">
              <a:rPr lang="en-AU" smtClean="0"/>
              <a:t>17/09/2020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2D6D-DEEE-416F-9524-8864483CBC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4493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7CE0A-212B-42A7-9083-88A32299954F}" type="datetimeFigureOut">
              <a:rPr lang="en-AU" smtClean="0"/>
              <a:t>17/09/2020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C2D6D-DEEE-416F-9524-8864483CBC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245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908" y="1294896"/>
            <a:ext cx="6920476" cy="52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7504" y="188640"/>
            <a:ext cx="87849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/>
              <a:t>How are the grey and pale blue rods related to one?</a:t>
            </a:r>
          </a:p>
          <a:p>
            <a:r>
              <a:rPr lang="en-AU" sz="3200" dirty="0"/>
              <a:t>How are those fractions related to one half?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07904" y="6324506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dirty="0"/>
              <a:t>Lesson One: Slide One</a:t>
            </a:r>
          </a:p>
        </p:txBody>
      </p:sp>
    </p:spTree>
    <p:extLst>
      <p:ext uri="{BB962C8B-B14F-4D97-AF65-F5344CB8AC3E}">
        <p14:creationId xmlns:p14="http://schemas.microsoft.com/office/powerpoint/2010/main" val="1845044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4378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404664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b="1" dirty="0"/>
              <a:t>Investigation One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780928"/>
            <a:ext cx="6192688" cy="3171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9552" y="1052736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Imagine that the brown rod is one.</a:t>
            </a:r>
          </a:p>
          <a:p>
            <a:r>
              <a:rPr lang="en-AU" sz="2400" dirty="0"/>
              <a:t>What names will you give to the other rods?</a:t>
            </a:r>
          </a:p>
          <a:p>
            <a:r>
              <a:rPr lang="en-AU" sz="2400" dirty="0"/>
              <a:t>Justify why your name for each rod.</a:t>
            </a:r>
          </a:p>
        </p:txBody>
      </p:sp>
    </p:spTree>
    <p:extLst>
      <p:ext uri="{BB962C8B-B14F-4D97-AF65-F5344CB8AC3E}">
        <p14:creationId xmlns:p14="http://schemas.microsoft.com/office/powerpoint/2010/main" val="1745243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187624" y="476671"/>
            <a:ext cx="5851881" cy="2480201"/>
            <a:chOff x="395536" y="1039719"/>
            <a:chExt cx="7815329" cy="3312368"/>
          </a:xfrm>
        </p:grpSpPr>
        <p:pic>
          <p:nvPicPr>
            <p:cNvPr id="3" name="Picture 2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395536" y="1039719"/>
              <a:ext cx="7815329" cy="3312368"/>
            </a:xfrm>
            <a:prstGeom prst="rect">
              <a:avLst/>
            </a:prstGeom>
          </p:spPr>
        </p:pic>
        <p:sp>
          <p:nvSpPr>
            <p:cNvPr id="4" name="Rectangle 3"/>
            <p:cNvSpPr/>
            <p:nvPr/>
          </p:nvSpPr>
          <p:spPr>
            <a:xfrm>
              <a:off x="467544" y="1079132"/>
              <a:ext cx="7632848" cy="621675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3185592"/>
            <a:ext cx="5512056" cy="3672408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253842" y="2939988"/>
            <a:ext cx="8812330" cy="1411932"/>
            <a:chOff x="253842" y="2939988"/>
            <a:chExt cx="8812330" cy="1411932"/>
          </a:xfrm>
        </p:grpSpPr>
        <p:sp>
          <p:nvSpPr>
            <p:cNvPr id="6" name="Rounded Rectangular Callout 5"/>
            <p:cNvSpPr/>
            <p:nvPr/>
          </p:nvSpPr>
          <p:spPr>
            <a:xfrm>
              <a:off x="253842" y="3015696"/>
              <a:ext cx="3168352" cy="1336224"/>
            </a:xfrm>
            <a:prstGeom prst="wedgeRoundRectCallout">
              <a:avLst>
                <a:gd name="adj1" fmla="val 57812"/>
                <a:gd name="adj2" fmla="val 72765"/>
                <a:gd name="adj3" fmla="val 16667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It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95536" y="3083643"/>
              <a:ext cx="280831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dirty="0"/>
                <a:t>Every fraction equivalent to two-thirds has a multiple of three as the denominator. It has to be that way.</a:t>
              </a:r>
            </a:p>
          </p:txBody>
        </p:sp>
        <p:sp>
          <p:nvSpPr>
            <p:cNvPr id="8" name="Rounded Rectangular Callout 7"/>
            <p:cNvSpPr/>
            <p:nvPr/>
          </p:nvSpPr>
          <p:spPr>
            <a:xfrm>
              <a:off x="5897820" y="2939988"/>
              <a:ext cx="3168352" cy="1336224"/>
            </a:xfrm>
            <a:prstGeom prst="wedgeRoundRectCallout">
              <a:avLst>
                <a:gd name="adj1" fmla="val -50775"/>
                <a:gd name="adj2" fmla="val 86451"/>
                <a:gd name="adj3" fmla="val 16667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It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077840" y="2981085"/>
              <a:ext cx="280831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dirty="0"/>
                <a:t>But two thirds is 66%. That means 66 out of 100.</a:t>
              </a:r>
            </a:p>
            <a:p>
              <a:r>
                <a:rPr lang="en-AU" dirty="0"/>
                <a:t>100 is not a multiple of three so you’re wrong.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881596" y="6458094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dirty="0"/>
              <a:t>Lesson One: Slide Three</a:t>
            </a:r>
          </a:p>
        </p:txBody>
      </p:sp>
    </p:spTree>
    <p:extLst>
      <p:ext uri="{BB962C8B-B14F-4D97-AF65-F5344CB8AC3E}">
        <p14:creationId xmlns:p14="http://schemas.microsoft.com/office/powerpoint/2010/main" val="347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b="1" dirty="0"/>
              <a:t>Investigation Two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3" y="2348880"/>
            <a:ext cx="8033079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942103" y="2463400"/>
            <a:ext cx="7776865" cy="648072"/>
          </a:xfrm>
          <a:prstGeom prst="rect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TextBox 5"/>
          <p:cNvSpPr txBox="1"/>
          <p:nvPr/>
        </p:nvSpPr>
        <p:spPr>
          <a:xfrm>
            <a:off x="539552" y="1052736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Imagine that the golden rod is one.</a:t>
            </a:r>
          </a:p>
          <a:p>
            <a:r>
              <a:rPr lang="en-AU" sz="2400" dirty="0"/>
              <a:t>What names will you give to the other rods in your set?</a:t>
            </a:r>
          </a:p>
          <a:p>
            <a:r>
              <a:rPr lang="en-AU" sz="2400" dirty="0"/>
              <a:t>What equivalent fractions can you find?</a:t>
            </a:r>
          </a:p>
        </p:txBody>
      </p:sp>
    </p:spTree>
    <p:extLst>
      <p:ext uri="{BB962C8B-B14F-4D97-AF65-F5344CB8AC3E}">
        <p14:creationId xmlns:p14="http://schemas.microsoft.com/office/powerpoint/2010/main" val="2757133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353" y="2708920"/>
            <a:ext cx="7889103" cy="2045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5536" y="404664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b="1" dirty="0"/>
              <a:t>Investigation Three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9552" y="1052736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Here are combinations of different rods that add to the gold rod.</a:t>
            </a:r>
          </a:p>
          <a:p>
            <a:r>
              <a:rPr lang="en-AU" sz="2400" dirty="0"/>
              <a:t>What equations could we write about those combinations?</a:t>
            </a:r>
          </a:p>
        </p:txBody>
      </p:sp>
      <p:sp>
        <p:nvSpPr>
          <p:cNvPr id="4" name="Rectangle 3"/>
          <p:cNvSpPr/>
          <p:nvPr/>
        </p:nvSpPr>
        <p:spPr>
          <a:xfrm>
            <a:off x="890589" y="2767912"/>
            <a:ext cx="7673079" cy="648072"/>
          </a:xfrm>
          <a:prstGeom prst="rect">
            <a:avLst/>
          </a:prstGeom>
          <a:solidFill>
            <a:srgbClr val="FF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TextBox 7"/>
          <p:cNvSpPr txBox="1"/>
          <p:nvPr/>
        </p:nvSpPr>
        <p:spPr>
          <a:xfrm>
            <a:off x="658676" y="5085184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Find some combinations of different rods that add to the gold rod and record equations about those combinations?</a:t>
            </a:r>
          </a:p>
        </p:txBody>
      </p:sp>
    </p:spTree>
    <p:extLst>
      <p:ext uri="{BB962C8B-B14F-4D97-AF65-F5344CB8AC3E}">
        <p14:creationId xmlns:p14="http://schemas.microsoft.com/office/powerpoint/2010/main" val="973570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492896"/>
            <a:ext cx="6768752" cy="2828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5536" y="404664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b="1" dirty="0"/>
              <a:t>Investigation Four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2" y="1052736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Use these rods to create some subtraction problems about difference between fractions.</a:t>
            </a:r>
          </a:p>
          <a:p>
            <a:r>
              <a:rPr lang="en-AU" sz="2400" dirty="0"/>
              <a:t>Remember that you can make up a one rod if you want to.</a:t>
            </a:r>
          </a:p>
        </p:txBody>
      </p:sp>
    </p:spTree>
    <p:extLst>
      <p:ext uri="{BB962C8B-B14F-4D97-AF65-F5344CB8AC3E}">
        <p14:creationId xmlns:p14="http://schemas.microsoft.com/office/powerpoint/2010/main" val="558680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b="1" dirty="0"/>
              <a:t>Investigation Five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4248472" cy="985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" name="Group 19"/>
          <p:cNvGrpSpPr/>
          <p:nvPr/>
        </p:nvGrpSpPr>
        <p:grpSpPr>
          <a:xfrm>
            <a:off x="395536" y="3020801"/>
            <a:ext cx="8280920" cy="1152281"/>
            <a:chOff x="395536" y="3020801"/>
            <a:chExt cx="8280920" cy="1152281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494559" y="3093729"/>
              <a:ext cx="8181897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692608" y="3020801"/>
              <a:ext cx="0" cy="127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 Box 49"/>
            <p:cNvSpPr txBox="1"/>
            <p:nvPr/>
          </p:nvSpPr>
          <p:spPr>
            <a:xfrm>
              <a:off x="395536" y="3155437"/>
              <a:ext cx="622720" cy="35560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AU" sz="3600">
                  <a:effectLst/>
                  <a:ea typeface="Calibri"/>
                  <a:cs typeface="Times New Roman"/>
                </a:rPr>
                <a:t>0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4312717" y="3056482"/>
              <a:ext cx="0" cy="12898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4753395" y="3056556"/>
              <a:ext cx="0" cy="12898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85804753"/>
                </p:ext>
              </p:extLst>
            </p:nvPr>
          </p:nvGraphicFramePr>
          <p:xfrm>
            <a:off x="4567808" y="3232149"/>
            <a:ext cx="364232" cy="9409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7" name="Equation" r:id="rId4" imgW="152280" imgH="393480" progId="Equation.3">
                    <p:embed/>
                  </p:oleObj>
                </mc:Choice>
                <mc:Fallback>
                  <p:oleObj name="Equation" r:id="rId4" imgW="152280" imgH="39348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4567808" y="3232149"/>
                          <a:ext cx="364232" cy="94093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43028076"/>
                </p:ext>
              </p:extLst>
            </p:nvPr>
          </p:nvGraphicFramePr>
          <p:xfrm>
            <a:off x="4144963" y="3227388"/>
            <a:ext cx="334962" cy="9413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8" name="Equation" r:id="rId6" imgW="139680" imgH="393480" progId="Equation.3">
                    <p:embed/>
                  </p:oleObj>
                </mc:Choice>
                <mc:Fallback>
                  <p:oleObj name="Equation" r:id="rId6" imgW="139680" imgH="393480" progId="Equation.3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44963" y="3227388"/>
                          <a:ext cx="334962" cy="9413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2" name="TextBox 21"/>
          <p:cNvSpPr txBox="1"/>
          <p:nvPr/>
        </p:nvSpPr>
        <p:spPr>
          <a:xfrm>
            <a:off x="494559" y="4456663"/>
            <a:ext cx="84699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Use the orange rod as two thirds and the blue rod as three fifths.</a:t>
            </a:r>
          </a:p>
          <a:p>
            <a:r>
              <a:rPr lang="en-AU" sz="2400" dirty="0"/>
              <a:t>Where is one?</a:t>
            </a:r>
          </a:p>
          <a:p>
            <a:r>
              <a:rPr lang="en-AU" sz="2400" dirty="0"/>
              <a:t>What other fractions can you locate on this number line?</a:t>
            </a:r>
          </a:p>
        </p:txBody>
      </p:sp>
    </p:spTree>
    <p:extLst>
      <p:ext uri="{BB962C8B-B14F-4D97-AF65-F5344CB8AC3E}">
        <p14:creationId xmlns:p14="http://schemas.microsoft.com/office/powerpoint/2010/main" val="2242037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b="1" dirty="0"/>
              <a:t>Investigation Six</a:t>
            </a:r>
          </a:p>
        </p:txBody>
      </p:sp>
      <p:sp>
        <p:nvSpPr>
          <p:cNvPr id="8" name="Text Box 49"/>
          <p:cNvSpPr txBox="1"/>
          <p:nvPr/>
        </p:nvSpPr>
        <p:spPr>
          <a:xfrm>
            <a:off x="395536" y="3155437"/>
            <a:ext cx="622720" cy="35560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AU" sz="3600">
                <a:effectLst/>
                <a:ea typeface="Calibri"/>
                <a:cs typeface="Times New Roman"/>
              </a:rPr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94559" y="4456663"/>
            <a:ext cx="84699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The red rod is the difference between two thirds and three quarters.</a:t>
            </a:r>
          </a:p>
          <a:p>
            <a:r>
              <a:rPr lang="en-AU" sz="2400" dirty="0"/>
              <a:t>Where is one?</a:t>
            </a:r>
          </a:p>
          <a:p>
            <a:r>
              <a:rPr lang="en-AU" sz="2400" dirty="0"/>
              <a:t>What other fractions can you locate on this number line?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B0B48EA-0910-4EF9-84B6-439329EB7B11}"/>
              </a:ext>
            </a:extLst>
          </p:cNvPr>
          <p:cNvGrpSpPr/>
          <p:nvPr/>
        </p:nvGrpSpPr>
        <p:grpSpPr>
          <a:xfrm>
            <a:off x="494559" y="2426818"/>
            <a:ext cx="8181897" cy="1710965"/>
            <a:chOff x="494559" y="2426818"/>
            <a:chExt cx="8181897" cy="1710965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494559" y="3093729"/>
              <a:ext cx="8181897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692608" y="3020801"/>
              <a:ext cx="0" cy="127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8B3AD48-722C-4461-9ECD-070CC3A23767}"/>
                </a:ext>
              </a:extLst>
            </p:cNvPr>
            <p:cNvGrpSpPr/>
            <p:nvPr/>
          </p:nvGrpSpPr>
          <p:grpSpPr>
            <a:xfrm>
              <a:off x="5868144" y="3012842"/>
              <a:ext cx="365125" cy="1116982"/>
              <a:chOff x="4567238" y="3056556"/>
              <a:chExt cx="365125" cy="1116982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>
                <a:off x="4753395" y="3056556"/>
                <a:ext cx="0" cy="12898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8" name="Object 17"/>
                  <p:cNvSpPr txBox="1"/>
                  <p:nvPr/>
                </p:nvSpPr>
                <p:spPr>
                  <a:xfrm>
                    <a:off x="4567238" y="3232150"/>
                    <a:ext cx="365125" cy="941388"/>
                  </a:xfrm>
                  <a:prstGeom prst="rect">
                    <a:avLst/>
                  </a:prstGeom>
                </p:spPr>
                <p:txBody>
                  <a:bodyPr>
                    <a:norm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NZ" sz="2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mi-NZ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mi-NZ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oMath>
                      </m:oMathPara>
                    </a14:m>
                    <a:endParaRPr lang="en-NZ" sz="2400" dirty="0"/>
                  </a:p>
                </p:txBody>
              </p:sp>
            </mc:Choice>
            <mc:Fallback>
              <p:sp>
                <p:nvSpPr>
                  <p:cNvPr id="18" name="Object 1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567238" y="3232150"/>
                    <a:ext cx="365125" cy="941388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B973B568-435A-4BB8-8C27-D4DEE24C5FC8}"/>
                </a:ext>
              </a:extLst>
            </p:cNvPr>
            <p:cNvGrpSpPr/>
            <p:nvPr/>
          </p:nvGrpSpPr>
          <p:grpSpPr>
            <a:xfrm>
              <a:off x="5317158" y="3012842"/>
              <a:ext cx="334962" cy="1112219"/>
              <a:chOff x="4211638" y="3056556"/>
              <a:chExt cx="334962" cy="1112219"/>
            </a:xfrm>
          </p:grpSpPr>
          <p:cxnSp>
            <p:nvCxnSpPr>
              <p:cNvPr id="16" name="Straight Connector 15"/>
              <p:cNvCxnSpPr/>
              <p:nvPr/>
            </p:nvCxnSpPr>
            <p:spPr>
              <a:xfrm>
                <a:off x="4355976" y="3056556"/>
                <a:ext cx="0" cy="12898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9" name="Object 18"/>
                  <p:cNvSpPr txBox="1"/>
                  <p:nvPr/>
                </p:nvSpPr>
                <p:spPr bwMode="auto">
                  <a:xfrm>
                    <a:off x="4211638" y="3227388"/>
                    <a:ext cx="334962" cy="941387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>
                    <a:norm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NZ" sz="2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mi-NZ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mi-NZ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oMath>
                      </m:oMathPara>
                    </a14:m>
                    <a:endParaRPr lang="en-NZ" sz="2400" dirty="0"/>
                  </a:p>
                </p:txBody>
              </p:sp>
            </mc:Choice>
            <mc:Fallback>
              <p:sp>
                <p:nvSpPr>
                  <p:cNvPr id="19" name="Object 1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4211638" y="3227388"/>
                    <a:ext cx="334962" cy="941387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08139C7A-4EFB-4001-8333-35CC2829C2F9}"/>
                </a:ext>
              </a:extLst>
            </p:cNvPr>
            <p:cNvGrpSpPr/>
            <p:nvPr/>
          </p:nvGrpSpPr>
          <p:grpSpPr>
            <a:xfrm>
              <a:off x="1925810" y="3020801"/>
              <a:ext cx="365125" cy="1116982"/>
              <a:chOff x="4567238" y="3056556"/>
              <a:chExt cx="365125" cy="1116982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55C63AAC-2B4F-4410-9506-8A5491496E24}"/>
                  </a:ext>
                </a:extLst>
              </p:cNvPr>
              <p:cNvCxnSpPr/>
              <p:nvPr/>
            </p:nvCxnSpPr>
            <p:spPr>
              <a:xfrm>
                <a:off x="4753395" y="3056556"/>
                <a:ext cx="0" cy="12898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4" name="Object 17">
                    <a:extLst>
                      <a:ext uri="{FF2B5EF4-FFF2-40B4-BE49-F238E27FC236}">
                        <a16:creationId xmlns:a16="http://schemas.microsoft.com/office/drawing/2014/main" id="{2B324DDF-2E0A-4554-A19F-C4F5FE54B754}"/>
                      </a:ext>
                    </a:extLst>
                  </p:cNvPr>
                  <p:cNvSpPr txBox="1"/>
                  <p:nvPr/>
                </p:nvSpPr>
                <p:spPr>
                  <a:xfrm>
                    <a:off x="4567238" y="3232150"/>
                    <a:ext cx="365125" cy="941388"/>
                  </a:xfrm>
                  <a:prstGeom prst="rect">
                    <a:avLst/>
                  </a:prstGeom>
                </p:spPr>
                <p:txBody>
                  <a:bodyPr>
                    <a:norm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NZ" sz="2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mi-NZ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mi-NZ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oMath>
                      </m:oMathPara>
                    </a14:m>
                    <a:endParaRPr lang="en-NZ" sz="2400" dirty="0"/>
                  </a:p>
                </p:txBody>
              </p:sp>
            </mc:Choice>
            <mc:Fallback>
              <p:sp>
                <p:nvSpPr>
                  <p:cNvPr id="24" name="Object 17">
                    <a:extLst>
                      <a:ext uri="{FF2B5EF4-FFF2-40B4-BE49-F238E27FC236}">
                        <a16:creationId xmlns:a16="http://schemas.microsoft.com/office/drawing/2014/main" id="{2B324DDF-2E0A-4554-A19F-C4F5FE54B75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567238" y="3232150"/>
                    <a:ext cx="365125" cy="941388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6193B6E-B59A-4B61-9728-B12BB8F17639}"/>
                </a:ext>
              </a:extLst>
            </p:cNvPr>
            <p:cNvSpPr/>
            <p:nvPr/>
          </p:nvSpPr>
          <p:spPr>
            <a:xfrm>
              <a:off x="5461496" y="2526940"/>
              <a:ext cx="622672" cy="334656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FBBC784-03FA-4487-B3A6-81EF0825C30A}"/>
                </a:ext>
              </a:extLst>
            </p:cNvPr>
            <p:cNvSpPr/>
            <p:nvPr/>
          </p:nvSpPr>
          <p:spPr>
            <a:xfrm>
              <a:off x="692607" y="2426818"/>
              <a:ext cx="1791131" cy="334656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</p:spTree>
    <p:extLst>
      <p:ext uri="{BB962C8B-B14F-4D97-AF65-F5344CB8AC3E}">
        <p14:creationId xmlns:p14="http://schemas.microsoft.com/office/powerpoint/2010/main" val="2373203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b="1" dirty="0"/>
              <a:t>Investigation Six</a:t>
            </a:r>
          </a:p>
        </p:txBody>
      </p:sp>
      <p:sp>
        <p:nvSpPr>
          <p:cNvPr id="8" name="Text Box 49"/>
          <p:cNvSpPr txBox="1"/>
          <p:nvPr/>
        </p:nvSpPr>
        <p:spPr>
          <a:xfrm>
            <a:off x="395536" y="3155437"/>
            <a:ext cx="622720" cy="35560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AU" sz="3600" dirty="0">
              <a:effectLst/>
              <a:ea typeface="Calibri"/>
              <a:cs typeface="Times New Roman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4559" y="4456663"/>
            <a:ext cx="84699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The light green rod is the difference between three fifths and three quarters.</a:t>
            </a:r>
          </a:p>
          <a:p>
            <a:r>
              <a:rPr lang="en-AU" sz="2400" dirty="0"/>
              <a:t>Where is one? Where </a:t>
            </a:r>
            <a:r>
              <a:rPr lang="en-AU" sz="2400"/>
              <a:t>is zero?</a:t>
            </a:r>
            <a:endParaRPr lang="en-AU" sz="2400" dirty="0"/>
          </a:p>
          <a:p>
            <a:r>
              <a:rPr lang="en-AU" sz="2400" dirty="0"/>
              <a:t>What other fractions can you locate on this number line?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94559" y="3093729"/>
            <a:ext cx="8181897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48B3AD48-722C-4461-9ECD-070CC3A23767}"/>
              </a:ext>
            </a:extLst>
          </p:cNvPr>
          <p:cNvGrpSpPr/>
          <p:nvPr/>
        </p:nvGrpSpPr>
        <p:grpSpPr>
          <a:xfrm>
            <a:off x="4246942" y="2999700"/>
            <a:ext cx="365125" cy="1116982"/>
            <a:chOff x="4567238" y="3056556"/>
            <a:chExt cx="365125" cy="1116982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4753395" y="3056556"/>
              <a:ext cx="0" cy="12898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" name="Object 17"/>
                <p:cNvSpPr txBox="1"/>
                <p:nvPr/>
              </p:nvSpPr>
              <p:spPr>
                <a:xfrm>
                  <a:off x="4567238" y="3232150"/>
                  <a:ext cx="365125" cy="941388"/>
                </a:xfrm>
                <a:prstGeom prst="rect">
                  <a:avLst/>
                </a:prstGeom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24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mi-NZ" sz="2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mi-NZ" sz="2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oMath>
                    </m:oMathPara>
                  </a14:m>
                  <a:endParaRPr lang="en-NZ" sz="2400" dirty="0"/>
                </a:p>
              </p:txBody>
            </p:sp>
          </mc:Choice>
          <mc:Fallback>
            <p:sp>
              <p:nvSpPr>
                <p:cNvPr id="18" name="Object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67238" y="3232150"/>
                  <a:ext cx="365125" cy="941388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973B568-435A-4BB8-8C27-D4DEE24C5FC8}"/>
              </a:ext>
            </a:extLst>
          </p:cNvPr>
          <p:cNvGrpSpPr/>
          <p:nvPr/>
        </p:nvGrpSpPr>
        <p:grpSpPr>
          <a:xfrm>
            <a:off x="5515076" y="2995460"/>
            <a:ext cx="334962" cy="1112219"/>
            <a:chOff x="4211638" y="3056556"/>
            <a:chExt cx="334962" cy="1112219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4355976" y="3056556"/>
              <a:ext cx="0" cy="12898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Object 18"/>
                <p:cNvSpPr txBox="1"/>
                <p:nvPr/>
              </p:nvSpPr>
              <p:spPr bwMode="auto">
                <a:xfrm>
                  <a:off x="4211638" y="3227388"/>
                  <a:ext cx="334962" cy="94138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24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mi-NZ" sz="2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mi-NZ" sz="2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en-NZ" sz="2400" dirty="0"/>
                </a:p>
              </p:txBody>
            </p:sp>
          </mc:Choice>
          <mc:Fallback>
            <p:sp>
              <p:nvSpPr>
                <p:cNvPr id="19" name="Object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211638" y="3227388"/>
                  <a:ext cx="334962" cy="94138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96193B6E-B59A-4B61-9728-B12BB8F17639}"/>
              </a:ext>
            </a:extLst>
          </p:cNvPr>
          <p:cNvSpPr/>
          <p:nvPr/>
        </p:nvSpPr>
        <p:spPr>
          <a:xfrm>
            <a:off x="4429503" y="2544731"/>
            <a:ext cx="1222613" cy="334656"/>
          </a:xfrm>
          <a:prstGeom prst="rect">
            <a:avLst/>
          </a:prstGeom>
          <a:solidFill>
            <a:srgbClr val="66FF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96076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312</Words>
  <Application>Microsoft Office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 Math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Toshiba</dc:creator>
  <cp:lastModifiedBy>Vince Wright</cp:lastModifiedBy>
  <cp:revision>18</cp:revision>
  <dcterms:created xsi:type="dcterms:W3CDTF">2017-04-13T02:26:04Z</dcterms:created>
  <dcterms:modified xsi:type="dcterms:W3CDTF">2020-09-17T05:14:37Z</dcterms:modified>
</cp:coreProperties>
</file>