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30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B130-660B-4130-A396-A21D7E07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55AA8-CEEB-4623-86AD-EE4BEC26C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B4AF-6364-4325-BEDD-097EE966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A70-12D1-4531-AC08-61233A4F7158}" type="datetimeFigureOut">
              <a:rPr lang="en-NZ" smtClean="0"/>
              <a:t>8/09/20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5857C-1DCB-4590-B9D5-C0A7D70F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31246-F185-439A-BB2A-A3676A2D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E25A-348F-41A6-B817-4D45541F99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657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F33D-3D61-4CFE-9057-E4A39311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09704-F2A9-480D-AECB-4D3F38041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26C27-CCCC-43FF-B80D-A33A2893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A70-12D1-4531-AC08-61233A4F7158}" type="datetimeFigureOut">
              <a:rPr lang="en-NZ" smtClean="0"/>
              <a:t>8/09/20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00C4-1EA0-42AF-AA1E-B151329B5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58DD2-59DF-4EB4-A736-52A8FA2C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E25A-348F-41A6-B817-4D45541F99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345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B8E5B-1AC3-4DDA-968A-322B50CA3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60B70-B835-4BC9-9772-7EF2C3BA2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9358D-592A-4A33-8853-B77F3750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A70-12D1-4531-AC08-61233A4F7158}" type="datetimeFigureOut">
              <a:rPr lang="en-NZ" smtClean="0"/>
              <a:t>8/09/20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0EE54-802A-4903-900F-9B955AC3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7B4E3-6091-433C-8A5D-BB591A38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E25A-348F-41A6-B817-4D45541F99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901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DCED-1228-4883-B745-BC0DD698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54414-1C44-4810-9B22-D237A08E5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DFB51-77FE-43CA-8406-4BE635D0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A70-12D1-4531-AC08-61233A4F7158}" type="datetimeFigureOut">
              <a:rPr lang="en-NZ" smtClean="0"/>
              <a:t>8/09/20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9051C-BC63-48CD-9385-80022D65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A25DB-8087-4C69-8BC1-735F6AB5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E25A-348F-41A6-B817-4D45541F99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424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70C96-45DC-4CA1-A142-20285A7D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39BC-8798-42D9-AB10-4D73C24CA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4C22D-15B8-4321-86DB-9DA94474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A70-12D1-4531-AC08-61233A4F7158}" type="datetimeFigureOut">
              <a:rPr lang="en-NZ" smtClean="0"/>
              <a:t>8/09/20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BE1C3-8A1D-4FA6-99EB-E892C548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82E69-B483-4FBB-B5F2-0D57B6C3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E25A-348F-41A6-B817-4D45541F99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799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6456-E091-4B56-91B3-84A56A7D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382F5-BD4D-4726-9378-FB4A1146F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148A8-E0D1-417D-BB01-03AF07B4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20CEC-7C97-40DD-8D25-3F4C39CE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A70-12D1-4531-AC08-61233A4F7158}" type="datetimeFigureOut">
              <a:rPr lang="en-NZ" smtClean="0"/>
              <a:t>8/09/20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ACE67-FA6B-4934-B3E4-C89D0ED5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95FED-B034-4E48-9ED2-54791131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E25A-348F-41A6-B817-4D45541F99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062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9EB9-1D14-4091-B1D5-73E53F78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8B0EB-0601-4C2D-953A-291C10D3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DE235-6A25-45C7-9D52-D54073A40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FC919-1533-4058-BF9D-3A6DB2309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FA3C7-0112-459E-AF89-A3147689C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6313D-287B-441B-A18F-94C57960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A70-12D1-4531-AC08-61233A4F7158}" type="datetimeFigureOut">
              <a:rPr lang="en-NZ" smtClean="0"/>
              <a:t>8/09/20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E56A4-F38D-4068-805A-2168D7EE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C09B4-51BB-4C43-9571-F45A7D4A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E25A-348F-41A6-B817-4D45541F99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943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C6A5-62D5-4ED4-8261-54ABB4E5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1D450-99A4-4F21-891C-06874F2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A70-12D1-4531-AC08-61233A4F7158}" type="datetimeFigureOut">
              <a:rPr lang="en-NZ" smtClean="0"/>
              <a:t>8/09/20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977C4-E870-40E5-A258-6828D904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8236C-EEBF-410D-9833-0324F11B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E25A-348F-41A6-B817-4D45541F99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464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C8A00-BD4B-49FE-B482-533698AF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A70-12D1-4531-AC08-61233A4F7158}" type="datetimeFigureOut">
              <a:rPr lang="en-NZ" smtClean="0"/>
              <a:t>8/09/20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FCB09-DD2C-4104-8C53-E6A6B825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FDD0-72D2-483A-834C-FE6BA915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E25A-348F-41A6-B817-4D45541F99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436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276D-D13A-4B7E-B063-A0FBC55C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C839-78B7-426F-BDC6-C078430D6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C8D8B-4B9E-4BE2-93B8-A9675ECC0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FFD64-1231-4809-8938-67794209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A70-12D1-4531-AC08-61233A4F7158}" type="datetimeFigureOut">
              <a:rPr lang="en-NZ" smtClean="0"/>
              <a:t>8/09/20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551BC-752E-4BB3-B315-99306629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93874-2463-432F-AA55-74092873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E25A-348F-41A6-B817-4D45541F99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276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38F28-DDF7-4EC5-A947-2B4071AF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B3D8C7-24B1-4EC9-B302-206873985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259CD-EF4C-4F2C-B81F-23D642A28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DCDFC-3A4B-475D-BE92-8B38F3E0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A70-12D1-4531-AC08-61233A4F7158}" type="datetimeFigureOut">
              <a:rPr lang="en-NZ" smtClean="0"/>
              <a:t>8/09/20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0DDCB-ED8D-4C5B-9A35-1CEA647B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077E5-2E77-4715-ACF7-BE91148D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E25A-348F-41A6-B817-4D45541F99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277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3C041-946C-4462-B32A-1DC0FFE4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AA54C-C8D9-40E6-A156-2168904B3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F6989-2206-4E7F-9921-BDBA2041D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16A70-12D1-4531-AC08-61233A4F7158}" type="datetimeFigureOut">
              <a:rPr lang="en-NZ" smtClean="0"/>
              <a:t>8/09/20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E8ADB-4343-4717-BB67-B2A3B0EF7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C8AC2-DB9B-43B6-B2C7-B645DCAD3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E25A-348F-41A6-B817-4D45541F99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731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A300ED-4E02-46D3-9D9A-6AB7DE9D53D5}"/>
              </a:ext>
            </a:extLst>
          </p:cNvPr>
          <p:cNvSpPr txBox="1"/>
          <p:nvPr/>
        </p:nvSpPr>
        <p:spPr>
          <a:xfrm>
            <a:off x="341376" y="5669280"/>
            <a:ext cx="1152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This thermometer is outside on a cold winter day</a:t>
            </a:r>
          </a:p>
          <a:p>
            <a:r>
              <a:rPr lang="en-NZ" sz="2400" dirty="0"/>
              <a:t>What is the temperature?</a:t>
            </a:r>
          </a:p>
        </p:txBody>
      </p:sp>
      <p:pic>
        <p:nvPicPr>
          <p:cNvPr id="3" name="Picture 2" descr="A picture containing building, measure, object, book&#10;&#10;Description automatically generated">
            <a:extLst>
              <a:ext uri="{FF2B5EF4-FFF2-40B4-BE49-F238E27FC236}">
                <a16:creationId xmlns:a16="http://schemas.microsoft.com/office/drawing/2014/main" id="{8CC88C54-78F0-294C-81B3-6D7E0556F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0277"/>
            <a:ext cx="8062291" cy="537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1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0EA7DB05-BE40-4333-8F59-A0F929B1B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24" y="156884"/>
            <a:ext cx="1467495" cy="6544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09507E-C57E-4412-8A58-73510C7FB222}"/>
              </a:ext>
            </a:extLst>
          </p:cNvPr>
          <p:cNvSpPr txBox="1"/>
          <p:nvPr/>
        </p:nvSpPr>
        <p:spPr>
          <a:xfrm>
            <a:off x="6612517" y="2787999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C3D49-2C02-4ED3-B416-C8257C8D5D3C}"/>
              </a:ext>
            </a:extLst>
          </p:cNvPr>
          <p:cNvSpPr txBox="1"/>
          <p:nvPr/>
        </p:nvSpPr>
        <p:spPr>
          <a:xfrm>
            <a:off x="6612518" y="156884"/>
            <a:ext cx="110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96BF4-DCD6-43A5-B010-3B133C84F5F7}"/>
              </a:ext>
            </a:extLst>
          </p:cNvPr>
          <p:cNvSpPr txBox="1"/>
          <p:nvPr/>
        </p:nvSpPr>
        <p:spPr>
          <a:xfrm>
            <a:off x="4791456" y="156884"/>
            <a:ext cx="560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/>
              <a:t>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ED734-CE30-4C87-B61F-14D3D26A9907}"/>
              </a:ext>
            </a:extLst>
          </p:cNvPr>
          <p:cNvSpPr txBox="1"/>
          <p:nvPr/>
        </p:nvSpPr>
        <p:spPr>
          <a:xfrm>
            <a:off x="6612517" y="1474426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0D80F-EEB6-44CF-ADF0-964039D7FC8C}"/>
              </a:ext>
            </a:extLst>
          </p:cNvPr>
          <p:cNvSpPr txBox="1"/>
          <p:nvPr/>
        </p:nvSpPr>
        <p:spPr>
          <a:xfrm>
            <a:off x="6575939" y="4101572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aseline="30000" dirty="0"/>
              <a:t>-</a:t>
            </a:r>
            <a:r>
              <a:rPr lang="en-NZ" sz="2800" dirty="0"/>
              <a:t>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D9820-D630-4C5E-9550-59221A0A869A}"/>
              </a:ext>
            </a:extLst>
          </p:cNvPr>
          <p:cNvSpPr txBox="1"/>
          <p:nvPr/>
        </p:nvSpPr>
        <p:spPr>
          <a:xfrm>
            <a:off x="6498922" y="5419114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aseline="30000" dirty="0"/>
              <a:t>-</a:t>
            </a:r>
            <a:r>
              <a:rPr lang="en-NZ" sz="2800" dirty="0"/>
              <a:t>100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A6CA88-58E6-4829-B9AF-442EA93142B8}"/>
              </a:ext>
            </a:extLst>
          </p:cNvPr>
          <p:cNvCxnSpPr/>
          <p:nvPr/>
        </p:nvCxnSpPr>
        <p:spPr>
          <a:xfrm>
            <a:off x="5352288" y="3676259"/>
            <a:ext cx="1746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C758CB-0263-4BF8-9866-AC2F97119BA6}"/>
              </a:ext>
            </a:extLst>
          </p:cNvPr>
          <p:cNvSpPr txBox="1"/>
          <p:nvPr/>
        </p:nvSpPr>
        <p:spPr>
          <a:xfrm>
            <a:off x="7099069" y="3414649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aseline="30000" dirty="0"/>
              <a:t>-</a:t>
            </a:r>
            <a:r>
              <a:rPr lang="en-NZ" sz="2800" dirty="0"/>
              <a:t>23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8BA0B5-1FE2-4303-A6D7-D126B1A38793}"/>
              </a:ext>
            </a:extLst>
          </p:cNvPr>
          <p:cNvCxnSpPr/>
          <p:nvPr/>
        </p:nvCxnSpPr>
        <p:spPr>
          <a:xfrm>
            <a:off x="5352288" y="4055650"/>
            <a:ext cx="1746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7C36B4-CB53-47CD-842B-F995E2D63BF7}"/>
              </a:ext>
            </a:extLst>
          </p:cNvPr>
          <p:cNvSpPr txBox="1"/>
          <p:nvPr/>
        </p:nvSpPr>
        <p:spPr>
          <a:xfrm>
            <a:off x="7099069" y="3794040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aseline="30000" dirty="0"/>
              <a:t>-</a:t>
            </a:r>
            <a:r>
              <a:rPr lang="en-NZ" sz="2800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7122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  <p:bldP spid="16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5EE681-2CED-4299-ADE7-984B7528C400}"/>
              </a:ext>
            </a:extLst>
          </p:cNvPr>
          <p:cNvSpPr txBox="1"/>
          <p:nvPr/>
        </p:nvSpPr>
        <p:spPr>
          <a:xfrm>
            <a:off x="157388" y="3938390"/>
            <a:ext cx="5060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The lowest air temperature ever recorded in New Zealand was at Ophir, in Central Otago.</a:t>
            </a:r>
          </a:p>
          <a:p>
            <a:r>
              <a:rPr lang="en-NZ" sz="2400" dirty="0"/>
              <a:t>On 3 July, 1995, the thermometer reached a low of </a:t>
            </a:r>
            <a:r>
              <a:rPr lang="en-NZ" sz="2400" baseline="30000" dirty="0"/>
              <a:t>-</a:t>
            </a:r>
            <a:r>
              <a:rPr lang="en-NZ" sz="2400" dirty="0"/>
              <a:t>22⁰C.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056ED-9884-441B-8BFB-CEE51622506E}"/>
              </a:ext>
            </a:extLst>
          </p:cNvPr>
          <p:cNvSpPr txBox="1"/>
          <p:nvPr/>
        </p:nvSpPr>
        <p:spPr>
          <a:xfrm>
            <a:off x="157388" y="6307574"/>
            <a:ext cx="11022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400" dirty="0"/>
              <a:t>What is the difference, in degrees, between the two temperatures?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F3F6A-3775-43FD-B769-E4F5F8CF9D2C}"/>
              </a:ext>
            </a:extLst>
          </p:cNvPr>
          <p:cNvSpPr txBox="1"/>
          <p:nvPr/>
        </p:nvSpPr>
        <p:spPr>
          <a:xfrm>
            <a:off x="5845846" y="393839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The highest air temperature ever recorded in New Zealand was at Rangiora, in North Canterbury.</a:t>
            </a:r>
          </a:p>
          <a:p>
            <a:r>
              <a:rPr lang="en-NZ" sz="2400" dirty="0"/>
              <a:t>On 7 February, 1973, three places, including Rangiora, hit a scorching 42 ⁰C. </a:t>
            </a:r>
          </a:p>
        </p:txBody>
      </p:sp>
      <p:pic>
        <p:nvPicPr>
          <p:cNvPr id="6" name="Picture 5" descr="A train is on the side of a mountain&#10;&#10;Description automatically generated">
            <a:extLst>
              <a:ext uri="{FF2B5EF4-FFF2-40B4-BE49-F238E27FC236}">
                <a16:creationId xmlns:a16="http://schemas.microsoft.com/office/drawing/2014/main" id="{1E4EE900-8A89-994D-8703-D9B7B4895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r="17942"/>
          <a:stretch/>
        </p:blipFill>
        <p:spPr>
          <a:xfrm>
            <a:off x="319593" y="588046"/>
            <a:ext cx="5161557" cy="3197676"/>
          </a:xfrm>
          <a:prstGeom prst="rect">
            <a:avLst/>
          </a:prstGeom>
        </p:spPr>
      </p:pic>
      <p:pic>
        <p:nvPicPr>
          <p:cNvPr id="10" name="Picture 9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id="{58919B2A-C1AC-FF4B-B09C-40980F49A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12" y="588046"/>
            <a:ext cx="4796516" cy="31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6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0EA7DB05-BE40-4333-8F59-A0F929B1B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24" y="156884"/>
            <a:ext cx="1467495" cy="6544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09507E-C57E-4412-8A58-73510C7FB222}"/>
              </a:ext>
            </a:extLst>
          </p:cNvPr>
          <p:cNvSpPr txBox="1"/>
          <p:nvPr/>
        </p:nvSpPr>
        <p:spPr>
          <a:xfrm>
            <a:off x="6612517" y="2787999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C3D49-2C02-4ED3-B416-C8257C8D5D3C}"/>
              </a:ext>
            </a:extLst>
          </p:cNvPr>
          <p:cNvSpPr txBox="1"/>
          <p:nvPr/>
        </p:nvSpPr>
        <p:spPr>
          <a:xfrm>
            <a:off x="6612518" y="156884"/>
            <a:ext cx="110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96BF4-DCD6-43A5-B010-3B133C84F5F7}"/>
              </a:ext>
            </a:extLst>
          </p:cNvPr>
          <p:cNvSpPr txBox="1"/>
          <p:nvPr/>
        </p:nvSpPr>
        <p:spPr>
          <a:xfrm>
            <a:off x="4791456" y="156884"/>
            <a:ext cx="560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/>
              <a:t>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ED734-CE30-4C87-B61F-14D3D26A9907}"/>
              </a:ext>
            </a:extLst>
          </p:cNvPr>
          <p:cNvSpPr txBox="1"/>
          <p:nvPr/>
        </p:nvSpPr>
        <p:spPr>
          <a:xfrm>
            <a:off x="6612517" y="1474426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0D80F-EEB6-44CF-ADF0-964039D7FC8C}"/>
              </a:ext>
            </a:extLst>
          </p:cNvPr>
          <p:cNvSpPr txBox="1"/>
          <p:nvPr/>
        </p:nvSpPr>
        <p:spPr>
          <a:xfrm>
            <a:off x="6575939" y="4101572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aseline="30000" dirty="0"/>
              <a:t>-</a:t>
            </a:r>
            <a:r>
              <a:rPr lang="en-NZ" sz="2800" dirty="0"/>
              <a:t>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D9820-D630-4C5E-9550-59221A0A869A}"/>
              </a:ext>
            </a:extLst>
          </p:cNvPr>
          <p:cNvSpPr txBox="1"/>
          <p:nvPr/>
        </p:nvSpPr>
        <p:spPr>
          <a:xfrm>
            <a:off x="6498922" y="5419114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aseline="30000" dirty="0"/>
              <a:t>-</a:t>
            </a:r>
            <a:r>
              <a:rPr lang="en-NZ" sz="2800" dirty="0"/>
              <a:t>100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A6CA88-58E6-4829-B9AF-442EA93142B8}"/>
              </a:ext>
            </a:extLst>
          </p:cNvPr>
          <p:cNvCxnSpPr/>
          <p:nvPr/>
        </p:nvCxnSpPr>
        <p:spPr>
          <a:xfrm>
            <a:off x="5352288" y="1979729"/>
            <a:ext cx="1746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C758CB-0263-4BF8-9866-AC2F97119BA6}"/>
              </a:ext>
            </a:extLst>
          </p:cNvPr>
          <p:cNvSpPr txBox="1"/>
          <p:nvPr/>
        </p:nvSpPr>
        <p:spPr>
          <a:xfrm>
            <a:off x="7165027" y="1732067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42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8BA0B5-1FE2-4303-A6D7-D126B1A38793}"/>
              </a:ext>
            </a:extLst>
          </p:cNvPr>
          <p:cNvCxnSpPr/>
          <p:nvPr/>
        </p:nvCxnSpPr>
        <p:spPr>
          <a:xfrm>
            <a:off x="5264200" y="3651839"/>
            <a:ext cx="1746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7C36B4-CB53-47CD-842B-F995E2D63BF7}"/>
              </a:ext>
            </a:extLst>
          </p:cNvPr>
          <p:cNvSpPr txBox="1"/>
          <p:nvPr/>
        </p:nvSpPr>
        <p:spPr>
          <a:xfrm>
            <a:off x="7165026" y="3365845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aseline="30000" dirty="0"/>
              <a:t>-</a:t>
            </a:r>
            <a:r>
              <a:rPr lang="en-NZ" sz="28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85658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  <p:bldP spid="16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5EE681-2CED-4299-ADE7-984B7528C400}"/>
              </a:ext>
            </a:extLst>
          </p:cNvPr>
          <p:cNvSpPr txBox="1"/>
          <p:nvPr/>
        </p:nvSpPr>
        <p:spPr>
          <a:xfrm>
            <a:off x="282526" y="4224806"/>
            <a:ext cx="10813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The biggest range in temperature for one place on </a:t>
            </a:r>
            <a:r>
              <a:rPr lang="en-NZ" sz="2400" b="1" dirty="0"/>
              <a:t>a single day </a:t>
            </a:r>
            <a:r>
              <a:rPr lang="en-NZ" sz="2400" dirty="0"/>
              <a:t>was recorded in Loma, Montana, on January 15, 1972.</a:t>
            </a:r>
          </a:p>
          <a:p>
            <a:r>
              <a:rPr lang="en-NZ" sz="2400" dirty="0"/>
              <a:t>The highest temperature that day was 9⁰C.</a:t>
            </a:r>
          </a:p>
          <a:p>
            <a:r>
              <a:rPr lang="en-NZ" sz="2400" dirty="0"/>
              <a:t>The lowest temperature was an amazing 57⁰C lower.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A199EE-BAF8-433F-83E6-27E20A117D07}"/>
              </a:ext>
            </a:extLst>
          </p:cNvPr>
          <p:cNvSpPr txBox="1"/>
          <p:nvPr/>
        </p:nvSpPr>
        <p:spPr>
          <a:xfrm>
            <a:off x="282526" y="6065153"/>
            <a:ext cx="1064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What was the lowest temperature that day?</a:t>
            </a:r>
          </a:p>
        </p:txBody>
      </p:sp>
      <p:pic>
        <p:nvPicPr>
          <p:cNvPr id="4" name="Picture 3" descr="A snow covered mountain&#10;&#10;Description automatically generated">
            <a:extLst>
              <a:ext uri="{FF2B5EF4-FFF2-40B4-BE49-F238E27FC236}">
                <a16:creationId xmlns:a16="http://schemas.microsoft.com/office/drawing/2014/main" id="{E53E2FBB-B6F7-C94B-9E31-5B353327F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6" y="266700"/>
            <a:ext cx="5813474" cy="38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2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0EA7DB05-BE40-4333-8F59-A0F929B1B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24" y="156884"/>
            <a:ext cx="1467495" cy="6544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09507E-C57E-4412-8A58-73510C7FB222}"/>
              </a:ext>
            </a:extLst>
          </p:cNvPr>
          <p:cNvSpPr txBox="1"/>
          <p:nvPr/>
        </p:nvSpPr>
        <p:spPr>
          <a:xfrm>
            <a:off x="6612517" y="2787999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C3D49-2C02-4ED3-B416-C8257C8D5D3C}"/>
              </a:ext>
            </a:extLst>
          </p:cNvPr>
          <p:cNvSpPr txBox="1"/>
          <p:nvPr/>
        </p:nvSpPr>
        <p:spPr>
          <a:xfrm>
            <a:off x="6612518" y="156884"/>
            <a:ext cx="110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96BF4-DCD6-43A5-B010-3B133C84F5F7}"/>
              </a:ext>
            </a:extLst>
          </p:cNvPr>
          <p:cNvSpPr txBox="1"/>
          <p:nvPr/>
        </p:nvSpPr>
        <p:spPr>
          <a:xfrm>
            <a:off x="4791456" y="156884"/>
            <a:ext cx="560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/>
              <a:t>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ED734-CE30-4C87-B61F-14D3D26A9907}"/>
              </a:ext>
            </a:extLst>
          </p:cNvPr>
          <p:cNvSpPr txBox="1"/>
          <p:nvPr/>
        </p:nvSpPr>
        <p:spPr>
          <a:xfrm>
            <a:off x="6612517" y="1474426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0D80F-EEB6-44CF-ADF0-964039D7FC8C}"/>
              </a:ext>
            </a:extLst>
          </p:cNvPr>
          <p:cNvSpPr txBox="1"/>
          <p:nvPr/>
        </p:nvSpPr>
        <p:spPr>
          <a:xfrm>
            <a:off x="6575939" y="4101572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aseline="30000" dirty="0"/>
              <a:t>-</a:t>
            </a:r>
            <a:r>
              <a:rPr lang="en-NZ" sz="2800" dirty="0"/>
              <a:t>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D9820-D630-4C5E-9550-59221A0A869A}"/>
              </a:ext>
            </a:extLst>
          </p:cNvPr>
          <p:cNvSpPr txBox="1"/>
          <p:nvPr/>
        </p:nvSpPr>
        <p:spPr>
          <a:xfrm>
            <a:off x="6498922" y="5419114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aseline="30000" dirty="0"/>
              <a:t>-</a:t>
            </a:r>
            <a:r>
              <a:rPr lang="en-NZ" sz="2800" dirty="0"/>
              <a:t>100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A6CA88-58E6-4829-B9AF-442EA93142B8}"/>
              </a:ext>
            </a:extLst>
          </p:cNvPr>
          <p:cNvCxnSpPr/>
          <p:nvPr/>
        </p:nvCxnSpPr>
        <p:spPr>
          <a:xfrm>
            <a:off x="5139492" y="2854788"/>
            <a:ext cx="1746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C758CB-0263-4BF8-9866-AC2F97119BA6}"/>
              </a:ext>
            </a:extLst>
          </p:cNvPr>
          <p:cNvSpPr txBox="1"/>
          <p:nvPr/>
        </p:nvSpPr>
        <p:spPr>
          <a:xfrm>
            <a:off x="6947233" y="2572250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7C36B4-CB53-47CD-842B-F995E2D63BF7}"/>
              </a:ext>
            </a:extLst>
          </p:cNvPr>
          <p:cNvSpPr txBox="1"/>
          <p:nvPr/>
        </p:nvSpPr>
        <p:spPr>
          <a:xfrm>
            <a:off x="3844350" y="3324783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- 57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03E695E-D1E4-4502-A6D9-4C16F9071B6E}"/>
              </a:ext>
            </a:extLst>
          </p:cNvPr>
          <p:cNvSpPr/>
          <p:nvPr/>
        </p:nvSpPr>
        <p:spPr>
          <a:xfrm>
            <a:off x="4558638" y="2828544"/>
            <a:ext cx="440082" cy="1273022"/>
          </a:xfrm>
          <a:custGeom>
            <a:avLst/>
            <a:gdLst>
              <a:gd name="connsiteX0" fmla="*/ 440082 w 440082"/>
              <a:gd name="connsiteY0" fmla="*/ 0 h 1792224"/>
              <a:gd name="connsiteX1" fmla="*/ 123090 w 440082"/>
              <a:gd name="connsiteY1" fmla="*/ 451104 h 1792224"/>
              <a:gd name="connsiteX2" fmla="*/ 13362 w 440082"/>
              <a:gd name="connsiteY2" fmla="*/ 1219200 h 1792224"/>
              <a:gd name="connsiteX3" fmla="*/ 403506 w 440082"/>
              <a:gd name="connsiteY3" fmla="*/ 1792224 h 179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082" h="1792224">
                <a:moveTo>
                  <a:pt x="440082" y="0"/>
                </a:moveTo>
                <a:cubicBezTo>
                  <a:pt x="317146" y="123952"/>
                  <a:pt x="194210" y="247904"/>
                  <a:pt x="123090" y="451104"/>
                </a:cubicBezTo>
                <a:cubicBezTo>
                  <a:pt x="51970" y="654304"/>
                  <a:pt x="-33374" y="995680"/>
                  <a:pt x="13362" y="1219200"/>
                </a:cubicBezTo>
                <a:cubicBezTo>
                  <a:pt x="60098" y="1442720"/>
                  <a:pt x="231802" y="1617472"/>
                  <a:pt x="403506" y="179222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93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  <p:bldP spid="16" grpId="0"/>
      <p:bldP spid="11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31FBCC-3138-4D8C-B003-EC8CCFB51E72}"/>
              </a:ext>
            </a:extLst>
          </p:cNvPr>
          <p:cNvSpPr txBox="1"/>
          <p:nvPr/>
        </p:nvSpPr>
        <p:spPr>
          <a:xfrm>
            <a:off x="463296" y="4919008"/>
            <a:ext cx="11362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Investigate.</a:t>
            </a:r>
          </a:p>
          <a:p>
            <a:r>
              <a:rPr lang="en-NZ" sz="2400" dirty="0"/>
              <a:t>Why do parents and doctors often take your temperature when you are unwell?</a:t>
            </a:r>
          </a:p>
          <a:p>
            <a:r>
              <a:rPr lang="en-NZ" sz="2400" dirty="0"/>
              <a:t>If you have a temperature of 40⁰C should you seek medical advice?</a:t>
            </a:r>
          </a:p>
          <a:p>
            <a:r>
              <a:rPr lang="en-NZ" sz="2400" dirty="0"/>
              <a:t>Explain.</a:t>
            </a:r>
          </a:p>
          <a:p>
            <a:endParaRPr lang="en-NZ" sz="2400" dirty="0"/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1004F9E9-95FB-BE49-BBDA-946ACC5BB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254000"/>
            <a:ext cx="6772391" cy="45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3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, outdoor, water, waterfall&#10;&#10;Description automatically generated">
            <a:extLst>
              <a:ext uri="{FF2B5EF4-FFF2-40B4-BE49-F238E27FC236}">
                <a16:creationId xmlns:a16="http://schemas.microsoft.com/office/drawing/2014/main" id="{088BBE8C-BA3B-5441-B86F-E12500784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7" y="145774"/>
            <a:ext cx="7301853" cy="5393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8978C4-9910-401E-B10C-A6BDD2934AA2}"/>
              </a:ext>
            </a:extLst>
          </p:cNvPr>
          <p:cNvSpPr txBox="1"/>
          <p:nvPr/>
        </p:nvSpPr>
        <p:spPr>
          <a:xfrm>
            <a:off x="341376" y="5679192"/>
            <a:ext cx="1152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What is special about the temperature 100⁰C?</a:t>
            </a:r>
          </a:p>
        </p:txBody>
      </p:sp>
    </p:spTree>
    <p:extLst>
      <p:ext uri="{BB962C8B-B14F-4D97-AF65-F5344CB8AC3E}">
        <p14:creationId xmlns:p14="http://schemas.microsoft.com/office/powerpoint/2010/main" val="378807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FE039F-F954-48B3-9EBC-2D0AB9EF8CB8}"/>
              </a:ext>
            </a:extLst>
          </p:cNvPr>
          <p:cNvSpPr txBox="1"/>
          <p:nvPr/>
        </p:nvSpPr>
        <p:spPr>
          <a:xfrm>
            <a:off x="335280" y="5669280"/>
            <a:ext cx="1152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What is special about the temperature 0⁰C?</a:t>
            </a:r>
          </a:p>
        </p:txBody>
      </p:sp>
      <p:pic>
        <p:nvPicPr>
          <p:cNvPr id="4" name="Picture 3" descr="A close up of a clock&#10;&#10;Description automatically generated">
            <a:extLst>
              <a:ext uri="{FF2B5EF4-FFF2-40B4-BE49-F238E27FC236}">
                <a16:creationId xmlns:a16="http://schemas.microsoft.com/office/drawing/2014/main" id="{047DAD87-9E88-1A44-8754-581047AD8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" y="622853"/>
            <a:ext cx="4720734" cy="49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6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, indoor, lined, sitting&#10;&#10;Description automatically generated">
            <a:extLst>
              <a:ext uri="{FF2B5EF4-FFF2-40B4-BE49-F238E27FC236}">
                <a16:creationId xmlns:a16="http://schemas.microsoft.com/office/drawing/2014/main" id="{2D99DD55-6AAE-A649-BB88-F8FCACB9F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73" y="1537252"/>
            <a:ext cx="10460537" cy="34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6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0EA7DB05-BE40-4333-8F59-A0F929B1B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24" y="156884"/>
            <a:ext cx="1467495" cy="6544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09507E-C57E-4412-8A58-73510C7FB222}"/>
              </a:ext>
            </a:extLst>
          </p:cNvPr>
          <p:cNvSpPr txBox="1"/>
          <p:nvPr/>
        </p:nvSpPr>
        <p:spPr>
          <a:xfrm>
            <a:off x="6612517" y="2787999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C3D49-2C02-4ED3-B416-C8257C8D5D3C}"/>
              </a:ext>
            </a:extLst>
          </p:cNvPr>
          <p:cNvSpPr txBox="1"/>
          <p:nvPr/>
        </p:nvSpPr>
        <p:spPr>
          <a:xfrm>
            <a:off x="6612518" y="156884"/>
            <a:ext cx="110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96BF4-DCD6-43A5-B010-3B133C84F5F7}"/>
              </a:ext>
            </a:extLst>
          </p:cNvPr>
          <p:cNvSpPr txBox="1"/>
          <p:nvPr/>
        </p:nvSpPr>
        <p:spPr>
          <a:xfrm>
            <a:off x="4791456" y="156884"/>
            <a:ext cx="560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/>
              <a:t>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ED734-CE30-4C87-B61F-14D3D26A9907}"/>
              </a:ext>
            </a:extLst>
          </p:cNvPr>
          <p:cNvSpPr txBox="1"/>
          <p:nvPr/>
        </p:nvSpPr>
        <p:spPr>
          <a:xfrm>
            <a:off x="6612517" y="1474426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0D80F-EEB6-44CF-ADF0-964039D7FC8C}"/>
              </a:ext>
            </a:extLst>
          </p:cNvPr>
          <p:cNvSpPr txBox="1"/>
          <p:nvPr/>
        </p:nvSpPr>
        <p:spPr>
          <a:xfrm>
            <a:off x="6575939" y="4101572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aseline="30000" dirty="0"/>
              <a:t>-</a:t>
            </a:r>
            <a:r>
              <a:rPr lang="en-NZ" sz="2800" dirty="0"/>
              <a:t>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D9820-D630-4C5E-9550-59221A0A869A}"/>
              </a:ext>
            </a:extLst>
          </p:cNvPr>
          <p:cNvSpPr txBox="1"/>
          <p:nvPr/>
        </p:nvSpPr>
        <p:spPr>
          <a:xfrm>
            <a:off x="6498922" y="5419114"/>
            <a:ext cx="93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aseline="30000" dirty="0"/>
              <a:t>-</a:t>
            </a:r>
            <a:r>
              <a:rPr lang="en-NZ" sz="2800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1098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E2D5AC-BE02-4BF0-9F0E-8B4B50DA3312}"/>
              </a:ext>
            </a:extLst>
          </p:cNvPr>
          <p:cNvSpPr txBox="1"/>
          <p:nvPr/>
        </p:nvSpPr>
        <p:spPr>
          <a:xfrm>
            <a:off x="335280" y="5669280"/>
            <a:ext cx="1152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A very hot summer day in Poverty Bay. </a:t>
            </a:r>
          </a:p>
          <a:p>
            <a:r>
              <a:rPr lang="en-NZ" sz="2400" dirty="0"/>
              <a:t>The temperature is 36⁰C?</a:t>
            </a:r>
          </a:p>
        </p:txBody>
      </p:sp>
      <p:pic>
        <p:nvPicPr>
          <p:cNvPr id="4" name="Picture 3" descr="A picture containing grass, outdoor, mountain, field&#10;&#10;Description automatically generated">
            <a:extLst>
              <a:ext uri="{FF2B5EF4-FFF2-40B4-BE49-F238E27FC236}">
                <a16:creationId xmlns:a16="http://schemas.microsoft.com/office/drawing/2014/main" id="{2F0BAB75-38DE-214B-8CF1-8E4D3D454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168965"/>
            <a:ext cx="8053346" cy="53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4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CC2DDB-6859-4275-829D-122C77D0E9DD}"/>
              </a:ext>
            </a:extLst>
          </p:cNvPr>
          <p:cNvSpPr txBox="1"/>
          <p:nvPr/>
        </p:nvSpPr>
        <p:spPr>
          <a:xfrm>
            <a:off x="332509" y="5586153"/>
            <a:ext cx="1152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It is bitterly cold in Queenstown. </a:t>
            </a:r>
          </a:p>
          <a:p>
            <a:r>
              <a:rPr lang="en-NZ" sz="2400" dirty="0"/>
              <a:t>The temperature is </a:t>
            </a:r>
            <a:r>
              <a:rPr lang="en-NZ" sz="2400" baseline="30000" dirty="0"/>
              <a:t>-</a:t>
            </a:r>
            <a:r>
              <a:rPr lang="en-NZ" sz="2400" dirty="0"/>
              <a:t>5⁰C?</a:t>
            </a:r>
          </a:p>
        </p:txBody>
      </p:sp>
      <p:pic>
        <p:nvPicPr>
          <p:cNvPr id="4" name="Picture 3" descr="A snow covered mountain&#10;&#10;Description automatically generated">
            <a:extLst>
              <a:ext uri="{FF2B5EF4-FFF2-40B4-BE49-F238E27FC236}">
                <a16:creationId xmlns:a16="http://schemas.microsoft.com/office/drawing/2014/main" id="{5DCD788F-89E4-524F-8A84-460F088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226753"/>
            <a:ext cx="9248813" cy="52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E4BB59-42CC-4921-9B27-08CE3B8B51B1}"/>
              </a:ext>
            </a:extLst>
          </p:cNvPr>
          <p:cNvSpPr txBox="1"/>
          <p:nvPr/>
        </p:nvSpPr>
        <p:spPr>
          <a:xfrm>
            <a:off x="332509" y="5586153"/>
            <a:ext cx="1152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Where in New Zealand is </a:t>
            </a:r>
            <a:r>
              <a:rPr lang="en-NZ" sz="2400" dirty="0" err="1"/>
              <a:t>Eketahuna</a:t>
            </a:r>
            <a:r>
              <a:rPr lang="en-NZ" sz="2400" dirty="0"/>
              <a:t>?</a:t>
            </a:r>
          </a:p>
          <a:p>
            <a:r>
              <a:rPr lang="en-NZ" sz="2400" dirty="0"/>
              <a:t>The temperature on this spring day is 14⁰C?</a:t>
            </a:r>
          </a:p>
        </p:txBody>
      </p:sp>
      <p:pic>
        <p:nvPicPr>
          <p:cNvPr id="4" name="Picture 3" descr="A picture containing road, outdoor, street, sitting&#10;&#10;Description automatically generated">
            <a:extLst>
              <a:ext uri="{FF2B5EF4-FFF2-40B4-BE49-F238E27FC236}">
                <a16:creationId xmlns:a16="http://schemas.microsoft.com/office/drawing/2014/main" id="{206D4838-CB72-0A41-941B-EF23C5D19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241300"/>
            <a:ext cx="7857334" cy="52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6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5EE681-2CED-4299-ADE7-984B7528C400}"/>
              </a:ext>
            </a:extLst>
          </p:cNvPr>
          <p:cNvSpPr txBox="1"/>
          <p:nvPr/>
        </p:nvSpPr>
        <p:spPr>
          <a:xfrm>
            <a:off x="246822" y="5034340"/>
            <a:ext cx="1152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This is Scott Base. Where is it? August is the coldest month at Scott Base.</a:t>
            </a:r>
          </a:p>
          <a:p>
            <a:r>
              <a:rPr lang="en-NZ" sz="2400" dirty="0"/>
              <a:t>The daily temperature varies between </a:t>
            </a:r>
            <a:r>
              <a:rPr lang="en-NZ" sz="2400" baseline="30000" dirty="0"/>
              <a:t>-</a:t>
            </a:r>
            <a:r>
              <a:rPr lang="en-NZ" sz="2400" dirty="0"/>
              <a:t>23⁰C, at the warmest time of the day, to </a:t>
            </a:r>
            <a:r>
              <a:rPr lang="en-NZ" sz="2400" baseline="30000" dirty="0"/>
              <a:t>-</a:t>
            </a:r>
            <a:r>
              <a:rPr lang="en-NZ" sz="2400" dirty="0"/>
              <a:t>37⁰C , at the coldest time.</a:t>
            </a:r>
          </a:p>
          <a:p>
            <a:r>
              <a:rPr lang="en-NZ" sz="2400" dirty="0"/>
              <a:t>How many degrees does the temperature vary, in one day?</a:t>
            </a:r>
          </a:p>
        </p:txBody>
      </p:sp>
      <p:pic>
        <p:nvPicPr>
          <p:cNvPr id="4" name="Picture 3" descr="A pile of snow&#10;&#10;Description automatically generated">
            <a:extLst>
              <a:ext uri="{FF2B5EF4-FFF2-40B4-BE49-F238E27FC236}">
                <a16:creationId xmlns:a16="http://schemas.microsoft.com/office/drawing/2014/main" id="{68E5E12B-9127-464D-A072-77ECBDA4C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2" y="253999"/>
            <a:ext cx="6949108" cy="46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4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2" ma:contentTypeDescription="Create a new document." ma:contentTypeScope="" ma:versionID="2dc08c1c0178ed842455e3177bd99562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32e0ecd27c98c0a0852eb18e47e1977c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52DEEF-F8C0-4F26-A62F-F22FE3916A7C}"/>
</file>

<file path=customXml/itemProps2.xml><?xml version="1.0" encoding="utf-8"?>
<ds:datastoreItem xmlns:ds="http://schemas.openxmlformats.org/officeDocument/2006/customXml" ds:itemID="{F6A27889-BADF-4D3E-AEB2-8936851C3C1F}"/>
</file>

<file path=customXml/itemProps3.xml><?xml version="1.0" encoding="utf-8"?>
<ds:datastoreItem xmlns:ds="http://schemas.openxmlformats.org/officeDocument/2006/customXml" ds:itemID="{F5BCEACA-6089-4F17-B0C9-033BF9C5F121}"/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358</Words>
  <Application>Microsoft Macintosh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Microsoft Office User</cp:lastModifiedBy>
  <cp:revision>16</cp:revision>
  <dcterms:created xsi:type="dcterms:W3CDTF">2020-08-17T20:56:39Z</dcterms:created>
  <dcterms:modified xsi:type="dcterms:W3CDTF">2020-09-07T23:04:03Z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