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6FF33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2073-A79C-42A0-B855-4CCFCAD2D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CD831-E7C9-46C7-9328-3620EADB3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899EE-E79C-48B3-B40B-2748FF32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F2765-6628-45F4-91BF-95135EF8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2309D-50D2-409E-99DE-9013DEB5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627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C75D-00A4-4B71-A6FE-37AACDC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49E9C-9AE6-460A-9B30-E9CFF2C80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6810-ADE0-43FA-905F-13B84325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4BB3A-02C1-4983-BFE9-5BF475F5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A6091-5CD7-4F85-A26B-D0347F36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367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77196-6BC1-4AE9-9CBC-ECC7F3A3B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B59D5-EFEC-457A-BBAE-050BAF5ED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D8B9-2DFE-4CC5-B5E3-EC815AB0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8470A-7753-4968-B2B2-A4A31575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1F0B6-D9EC-46C4-B8F5-A701A3CD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605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1ED1-4761-4AB0-88AB-95EE0D17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5758-EECD-42A3-8138-5D1376D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4441-FD41-46D1-91FB-A56A1184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C3901-17F4-404B-ABA3-41070AA1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B9D8-ABCD-4BA4-8B78-0D4AC189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86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3FA6-7229-4AE4-A3B2-C4B69F80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A6B16-8387-4D78-ABD7-395656972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6D357-8698-4902-8629-16642AF3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67BC4-4445-470A-ACD7-C17A4378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F3125-8618-4076-9709-04360C34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93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0E88-C44A-4ED3-BD07-8173C830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ED0F-D3A3-4D90-B3F5-1C89F4320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63A10-CACC-4EAB-8CF1-4F4EF179A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CC4A6-FDC0-4D24-8A76-0DD05BE5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B544B-07CA-4423-A4DA-D8055B3C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43CB1-901C-43D3-8F40-75EFAFC3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431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2C50-4092-45D3-B743-F81E593D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AA37B-136A-4371-96B8-D50F5E1ED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811D5-23CE-425B-A693-911DEAC35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C1111-CCE9-4D30-9C5A-5D8684205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18DF5-50D9-421C-8912-B7D0B2472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C5F27-06B3-4044-BD9A-6ED7FD66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2B85F-35CA-42A1-AE6B-E48C3706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F9432-804E-41D5-A57E-E03C5017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060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89FE-0BB6-43A4-995F-48BD0C7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9EA47-B24F-4E2B-BBCF-92B36633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336C4-EF9C-46D6-B943-0F35F2B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708C7-749E-4E59-9CE2-B90C3900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418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E35EF-F132-4DBB-8CEC-2B2DB8FE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A8E9E-D480-47A4-8882-FCE55184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84DDB-3570-43E0-9A93-7AA182F7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459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F413-51C1-4711-860B-EF96721A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2AA95-450E-482F-BE1F-FB760DFC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9ACE9-AA84-4973-BAF5-E0E326FC1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3E519-6E3F-46AE-9C4F-7F0821DD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C600B-8D28-4C2C-845A-EB98E52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D5C6E-7144-4B72-A881-0C8D6838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479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1E0A-8936-4FC6-905A-680C59FC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6DE51-57D0-4E88-84FC-DD85E1970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28914-93C9-4A76-B320-84BB24A09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FBB7B-3ED0-4F54-9C23-9800B351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F8EC0-EC2F-4E68-B724-E7D0FD9E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7854-0657-4070-A09E-AF74D8F6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96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5F2BFB-D269-4A6F-9A7B-36A830AA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868D2-3727-432C-8E53-279867863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F98A4-BE84-43C7-8E91-B072AE0B3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3619-B9B5-4E4E-94BF-498C78449F3B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9E38F-BC9F-4D71-B110-2DE25B72B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D5052-D133-4DEE-A173-68D657E89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4607-CBD1-4352-A13D-A206E83A00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95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D44D93-E8B1-4F1B-A911-4381255B848D}"/>
              </a:ext>
            </a:extLst>
          </p:cNvPr>
          <p:cNvSpPr txBox="1"/>
          <p:nvPr/>
        </p:nvSpPr>
        <p:spPr>
          <a:xfrm>
            <a:off x="617517" y="5843365"/>
            <a:ext cx="11008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What details do you usually look for in mobile phone plans?</a:t>
            </a: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AA37CB6-D63F-1449-89A3-722943677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7" y="0"/>
            <a:ext cx="8373029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EB348-450D-4B25-9610-6CDEA25E2C25}"/>
              </a:ext>
            </a:extLst>
          </p:cNvPr>
          <p:cNvGrpSpPr/>
          <p:nvPr/>
        </p:nvGrpSpPr>
        <p:grpSpPr>
          <a:xfrm>
            <a:off x="4106882" y="685800"/>
            <a:ext cx="3978235" cy="5774377"/>
            <a:chOff x="4106882" y="103909"/>
            <a:chExt cx="3978235" cy="5774377"/>
          </a:xfrm>
        </p:grpSpPr>
        <p:sp>
          <p:nvSpPr>
            <p:cNvPr id="2" name="Flowchart: Alternate Process 1">
              <a:extLst>
                <a:ext uri="{FF2B5EF4-FFF2-40B4-BE49-F238E27FC236}">
                  <a16:creationId xmlns:a16="http://schemas.microsoft.com/office/drawing/2014/main" id="{CEBF33DA-BE2C-4A42-9715-4BD02952C5FF}"/>
                </a:ext>
              </a:extLst>
            </p:cNvPr>
            <p:cNvSpPr/>
            <p:nvPr/>
          </p:nvSpPr>
          <p:spPr>
            <a:xfrm>
              <a:off x="4106882" y="103909"/>
              <a:ext cx="3978235" cy="5774377"/>
            </a:xfrm>
            <a:prstGeom prst="flowChartAlternateProcess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DC646A-82DA-491A-8AB6-AAE4BE956842}"/>
                </a:ext>
              </a:extLst>
            </p:cNvPr>
            <p:cNvSpPr txBox="1"/>
            <p:nvPr/>
          </p:nvSpPr>
          <p:spPr>
            <a:xfrm>
              <a:off x="4750129" y="420205"/>
              <a:ext cx="2636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/>
                <a:t>Flight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C7ECDB-E4E4-41F6-BF89-793831B68380}"/>
                </a:ext>
              </a:extLst>
            </p:cNvPr>
            <p:cNvSpPr txBox="1"/>
            <p:nvPr/>
          </p:nvSpPr>
          <p:spPr>
            <a:xfrm>
              <a:off x="4453246" y="866132"/>
              <a:ext cx="3360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$49.99 per month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6B4E01-1DA5-49A8-A787-339BDDEE9133}"/>
                </a:ext>
              </a:extLst>
            </p:cNvPr>
            <p:cNvSpPr txBox="1"/>
            <p:nvPr/>
          </p:nvSpPr>
          <p:spPr>
            <a:xfrm>
              <a:off x="4322618" y="1345257"/>
              <a:ext cx="3621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Get a phone interest free over 12 or 24 months</a:t>
              </a:r>
              <a:endParaRPr lang="en-NZ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93D181E-3336-4023-A5C3-99EFB8BCF282}"/>
                </a:ext>
              </a:extLst>
            </p:cNvPr>
            <p:cNvCxnSpPr/>
            <p:nvPr/>
          </p:nvCxnSpPr>
          <p:spPr>
            <a:xfrm>
              <a:off x="4322618" y="1991588"/>
              <a:ext cx="3491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853BE7-0B74-4D69-B7A3-0E618ED47099}"/>
                </a:ext>
              </a:extLst>
            </p:cNvPr>
            <p:cNvSpPr txBox="1"/>
            <p:nvPr/>
          </p:nvSpPr>
          <p:spPr>
            <a:xfrm>
              <a:off x="4322618" y="2173184"/>
              <a:ext cx="15556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Data:</a:t>
              </a:r>
            </a:p>
            <a:p>
              <a:r>
                <a:rPr lang="en-NZ" sz="2400" dirty="0"/>
                <a:t>Minutes:</a:t>
              </a:r>
            </a:p>
            <a:p>
              <a:r>
                <a:rPr lang="en-NZ" sz="2400" dirty="0"/>
                <a:t>SMS: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F287ED-BFE6-48D4-BA05-579C1356BB32}"/>
                </a:ext>
              </a:extLst>
            </p:cNvPr>
            <p:cNvSpPr txBox="1"/>
            <p:nvPr/>
          </p:nvSpPr>
          <p:spPr>
            <a:xfrm>
              <a:off x="6203867" y="2148183"/>
              <a:ext cx="15556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2400" dirty="0"/>
                <a:t>10GB</a:t>
              </a:r>
            </a:p>
            <a:p>
              <a:pPr algn="r"/>
              <a:r>
                <a:rPr lang="en-NZ" sz="2400" dirty="0"/>
                <a:t>120</a:t>
              </a:r>
            </a:p>
            <a:p>
              <a:pPr algn="r"/>
              <a:r>
                <a:rPr lang="en-NZ" sz="2400" dirty="0"/>
                <a:t>Unlimited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D4B19F-CBD5-435B-B068-2C49B49117A9}"/>
                </a:ext>
              </a:extLst>
            </p:cNvPr>
            <p:cNvCxnSpPr/>
            <p:nvPr/>
          </p:nvCxnSpPr>
          <p:spPr>
            <a:xfrm>
              <a:off x="4387931" y="3616528"/>
              <a:ext cx="3491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2BD696-1122-45FC-82F0-D68DE671DA87}"/>
                </a:ext>
              </a:extLst>
            </p:cNvPr>
            <p:cNvSpPr txBox="1"/>
            <p:nvPr/>
          </p:nvSpPr>
          <p:spPr>
            <a:xfrm>
              <a:off x="4346368" y="3909546"/>
              <a:ext cx="20544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Period:</a:t>
              </a:r>
            </a:p>
            <a:p>
              <a:r>
                <a:rPr lang="en-NZ" sz="2400" dirty="0"/>
                <a:t>Data Rollover:</a:t>
              </a:r>
            </a:p>
            <a:p>
              <a:r>
                <a:rPr lang="en-NZ" sz="2400" dirty="0"/>
                <a:t>Min. Rollover:</a:t>
              </a:r>
            </a:p>
            <a:p>
              <a:r>
                <a:rPr lang="en-NZ" sz="2400" dirty="0"/>
                <a:t>Data Hotspot: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06AD4C-F37A-4245-8E7E-D8193B99FE76}"/>
                </a:ext>
              </a:extLst>
            </p:cNvPr>
            <p:cNvSpPr txBox="1"/>
            <p:nvPr/>
          </p:nvSpPr>
          <p:spPr>
            <a:xfrm>
              <a:off x="6227617" y="3884545"/>
              <a:ext cx="15556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2400" dirty="0"/>
                <a:t>Monthly</a:t>
              </a:r>
            </a:p>
            <a:p>
              <a:pPr algn="r"/>
              <a:r>
                <a:rPr lang="en-NZ" sz="2400" dirty="0"/>
                <a:t>120</a:t>
              </a:r>
            </a:p>
            <a:p>
              <a:pPr algn="r"/>
              <a:r>
                <a:rPr lang="en-NZ" sz="2400" dirty="0"/>
                <a:t>NA</a:t>
              </a:r>
            </a:p>
            <a:p>
              <a:pPr algn="r"/>
              <a:r>
                <a:rPr lang="en-NZ" sz="2400" dirty="0"/>
                <a:t>No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3156AC2-202F-A440-843B-2E3493E3E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60"/>
          <a:stretch/>
        </p:blipFill>
        <p:spPr>
          <a:xfrm>
            <a:off x="3026757" y="202902"/>
            <a:ext cx="3200860" cy="14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6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AC0B4D-644A-4D8F-840C-4EA764056251}"/>
              </a:ext>
            </a:extLst>
          </p:cNvPr>
          <p:cNvSpPr txBox="1"/>
          <p:nvPr/>
        </p:nvSpPr>
        <p:spPr>
          <a:xfrm>
            <a:off x="618813" y="4530276"/>
            <a:ext cx="10735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1 kilobyte (1KB) equals 1 000 bytes.</a:t>
            </a:r>
          </a:p>
          <a:p>
            <a:r>
              <a:rPr lang="en-NZ" sz="2400" dirty="0"/>
              <a:t>1 Megabyte (1 MB) equals 1 000 kilobytes.</a:t>
            </a:r>
          </a:p>
          <a:p>
            <a:r>
              <a:rPr lang="en-NZ" sz="2400" dirty="0"/>
              <a:t>1 Gigabyte (1 GB) equals 1000 megabytes.</a:t>
            </a:r>
          </a:p>
          <a:p>
            <a:endParaRPr lang="en-NZ" sz="2400" dirty="0"/>
          </a:p>
          <a:p>
            <a:r>
              <a:rPr lang="en-NZ" sz="2400" dirty="0"/>
              <a:t>So how many bytes are in a gigabyte?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8F6ADDD0-11CD-6E4E-9A81-9E7D5CBA9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3" y="0"/>
            <a:ext cx="6614966" cy="43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E1BD2CB-EC9C-4FBC-9796-59DF726218DA}"/>
              </a:ext>
            </a:extLst>
          </p:cNvPr>
          <p:cNvGrpSpPr/>
          <p:nvPr/>
        </p:nvGrpSpPr>
        <p:grpSpPr>
          <a:xfrm>
            <a:off x="158340" y="923330"/>
            <a:ext cx="11829802" cy="5657110"/>
            <a:chOff x="33647" y="541809"/>
            <a:chExt cx="12251376" cy="5774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9EB348-450D-4B25-9610-6CDEA25E2C25}"/>
                </a:ext>
              </a:extLst>
            </p:cNvPr>
            <p:cNvGrpSpPr/>
            <p:nvPr/>
          </p:nvGrpSpPr>
          <p:grpSpPr>
            <a:xfrm>
              <a:off x="33647" y="541811"/>
              <a:ext cx="3978235" cy="5774377"/>
              <a:chOff x="4106882" y="103909"/>
              <a:chExt cx="3978235" cy="5774377"/>
            </a:xfrm>
          </p:grpSpPr>
          <p:sp>
            <p:nvSpPr>
              <p:cNvPr id="2" name="Flowchart: Alternate Process 1">
                <a:extLst>
                  <a:ext uri="{FF2B5EF4-FFF2-40B4-BE49-F238E27FC236}">
                    <a16:creationId xmlns:a16="http://schemas.microsoft.com/office/drawing/2014/main" id="{CEBF33DA-BE2C-4A42-9715-4BD02952C5FF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DC646A-82DA-491A-8AB6-AAE4BE956842}"/>
                  </a:ext>
                </a:extLst>
              </p:cNvPr>
              <p:cNvSpPr txBox="1"/>
              <p:nvPr/>
            </p:nvSpPr>
            <p:spPr>
              <a:xfrm>
                <a:off x="4777838" y="373720"/>
                <a:ext cx="2636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/>
                  <a:t>Flight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7ECDB-E4E4-41F6-BF89-793831B68380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47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$25.00 per month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B4E01-1DA5-49A8-A787-339BDDEE9133}"/>
                  </a:ext>
                </a:extLst>
              </p:cNvPr>
              <p:cNvSpPr txBox="1"/>
              <p:nvPr/>
            </p:nvSpPr>
            <p:spPr>
              <a:xfrm>
                <a:off x="4322618" y="1345257"/>
                <a:ext cx="3621974" cy="37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Spotify at half price</a:t>
                </a:r>
                <a:endParaRPr lang="en-NZ" dirty="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93D181E-3336-4023-A5C3-99EFB8BCF282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853BE7-0B74-4D69-B7A3-0E618ED47099}"/>
                  </a:ext>
                </a:extLst>
              </p:cNvPr>
              <p:cNvSpPr txBox="1"/>
              <p:nvPr/>
            </p:nvSpPr>
            <p:spPr>
              <a:xfrm>
                <a:off x="4322618" y="2173184"/>
                <a:ext cx="15556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Data:</a:t>
                </a:r>
              </a:p>
              <a:p>
                <a:r>
                  <a:rPr lang="en-NZ" sz="2400" dirty="0"/>
                  <a:t>Minutes:</a:t>
                </a:r>
              </a:p>
              <a:p>
                <a:r>
                  <a:rPr lang="en-NZ" sz="2400" dirty="0"/>
                  <a:t>SMS: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F287ED-BFE6-48D4-BA05-579C1356BB32}"/>
                  </a:ext>
                </a:extLst>
              </p:cNvPr>
              <p:cNvSpPr txBox="1"/>
              <p:nvPr/>
            </p:nvSpPr>
            <p:spPr>
              <a:xfrm>
                <a:off x="6258295" y="2173182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1GB</a:t>
                </a:r>
              </a:p>
              <a:p>
                <a:pPr algn="r"/>
                <a:r>
                  <a:rPr lang="en-NZ" sz="2400" dirty="0"/>
                  <a:t>Unlimited</a:t>
                </a:r>
              </a:p>
              <a:p>
                <a:pPr algn="r"/>
                <a:r>
                  <a:rPr lang="en-NZ" sz="2400" dirty="0"/>
                  <a:t>Unlimited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DD4B19F-CBD5-435B-B068-2C49B49117A9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2BD696-1122-45FC-82F0-D68DE671DA87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Period:</a:t>
                </a:r>
              </a:p>
              <a:p>
                <a:r>
                  <a:rPr lang="en-NZ" sz="2400" dirty="0"/>
                  <a:t>Data Rollover:</a:t>
                </a:r>
              </a:p>
              <a:p>
                <a:r>
                  <a:rPr lang="en-NZ" sz="2400" dirty="0"/>
                  <a:t>Min. Rollover:</a:t>
                </a:r>
              </a:p>
              <a:p>
                <a:r>
                  <a:rPr lang="en-NZ" sz="2400" dirty="0"/>
                  <a:t>Data Hotspot: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06AD4C-F37A-4245-8E7E-D8193B99FE76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Monthly</a:t>
                </a:r>
              </a:p>
              <a:p>
                <a:pPr algn="r"/>
                <a:r>
                  <a:rPr lang="en-NZ" sz="2400" dirty="0"/>
                  <a:t>Yes</a:t>
                </a:r>
              </a:p>
              <a:p>
                <a:pPr algn="r"/>
                <a:r>
                  <a:rPr lang="en-NZ" sz="2400" dirty="0"/>
                  <a:t>NA</a:t>
                </a:r>
              </a:p>
              <a:p>
                <a:pPr algn="r"/>
                <a:r>
                  <a:rPr lang="en-NZ" sz="2400" dirty="0"/>
                  <a:t>Yes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82556F-3B65-41F3-8338-F586AE10CC37}"/>
                </a:ext>
              </a:extLst>
            </p:cNvPr>
            <p:cNvGrpSpPr/>
            <p:nvPr/>
          </p:nvGrpSpPr>
          <p:grpSpPr>
            <a:xfrm>
              <a:off x="4158342" y="541810"/>
              <a:ext cx="3978235" cy="5774377"/>
              <a:chOff x="4106882" y="103909"/>
              <a:chExt cx="3978235" cy="5774377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70A2A06C-95C2-41A0-BCFE-14F94A44E29B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055B8-316F-40D1-A595-E78353F4E906}"/>
                  </a:ext>
                </a:extLst>
              </p:cNvPr>
              <p:cNvSpPr txBox="1"/>
              <p:nvPr/>
            </p:nvSpPr>
            <p:spPr>
              <a:xfrm>
                <a:off x="4777838" y="373720"/>
                <a:ext cx="2636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/>
                  <a:t>Flight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F8CF45-50F8-4A64-A610-07144EBE5325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47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$38.00 per month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96C592-C82B-45C9-BCDA-89CCF37FF9F2}"/>
                  </a:ext>
                </a:extLst>
              </p:cNvPr>
              <p:cNvSpPr txBox="1"/>
              <p:nvPr/>
            </p:nvSpPr>
            <p:spPr>
              <a:xfrm>
                <a:off x="4322618" y="1345257"/>
                <a:ext cx="3621974" cy="37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Spotify at half price</a:t>
                </a:r>
                <a:endParaRPr lang="en-NZ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F9ECBDC-EC8A-4AD0-A5BA-ECD6B801FF31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624B9A-5939-41B1-826A-3CFE1A227EDE}"/>
                  </a:ext>
                </a:extLst>
              </p:cNvPr>
              <p:cNvSpPr txBox="1"/>
              <p:nvPr/>
            </p:nvSpPr>
            <p:spPr>
              <a:xfrm>
                <a:off x="4322618" y="2173184"/>
                <a:ext cx="15556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Data:</a:t>
                </a:r>
              </a:p>
              <a:p>
                <a:r>
                  <a:rPr lang="en-NZ" sz="2400" dirty="0"/>
                  <a:t>Minutes:</a:t>
                </a:r>
              </a:p>
              <a:p>
                <a:r>
                  <a:rPr lang="en-NZ" sz="2400" dirty="0"/>
                  <a:t>SMS: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8DABAA-03E3-4FFE-ABBA-1CDCC9969822}"/>
                  </a:ext>
                </a:extLst>
              </p:cNvPr>
              <p:cNvSpPr txBox="1"/>
              <p:nvPr/>
            </p:nvSpPr>
            <p:spPr>
              <a:xfrm>
                <a:off x="6203867" y="2148183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2.5GB</a:t>
                </a:r>
              </a:p>
              <a:p>
                <a:pPr algn="r"/>
                <a:r>
                  <a:rPr lang="en-NZ" sz="2400" dirty="0"/>
                  <a:t>Unlimited</a:t>
                </a:r>
              </a:p>
              <a:p>
                <a:pPr algn="r"/>
                <a:r>
                  <a:rPr lang="en-NZ" sz="2400" dirty="0"/>
                  <a:t>Unlimited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CB1D4B7-83E1-41B2-8616-3109C35A47A7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3C82B0-17FA-48CE-BB54-28EEAD35B0D4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Period:</a:t>
                </a:r>
              </a:p>
              <a:p>
                <a:r>
                  <a:rPr lang="en-NZ" sz="2400" dirty="0"/>
                  <a:t>Data Rollover:</a:t>
                </a:r>
              </a:p>
              <a:p>
                <a:r>
                  <a:rPr lang="en-NZ" sz="2400" dirty="0"/>
                  <a:t>Min. Rollover:</a:t>
                </a:r>
              </a:p>
              <a:p>
                <a:r>
                  <a:rPr lang="en-NZ" sz="2400" dirty="0"/>
                  <a:t>Data Hotspot: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33A079-141E-4DF9-8548-0AD64AD14672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Monthly</a:t>
                </a:r>
              </a:p>
              <a:p>
                <a:pPr algn="r"/>
                <a:r>
                  <a:rPr lang="en-NZ" sz="2400" dirty="0"/>
                  <a:t>Yes</a:t>
                </a:r>
              </a:p>
              <a:p>
                <a:pPr algn="r"/>
                <a:r>
                  <a:rPr lang="en-NZ" sz="2400" dirty="0"/>
                  <a:t>NA</a:t>
                </a:r>
              </a:p>
              <a:p>
                <a:pPr algn="r"/>
                <a:r>
                  <a:rPr lang="en-NZ" sz="2400" dirty="0"/>
                  <a:t>Yes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F6DB08-8DA5-4675-A191-0F0D7C2C12BE}"/>
                </a:ext>
              </a:extLst>
            </p:cNvPr>
            <p:cNvGrpSpPr/>
            <p:nvPr/>
          </p:nvGrpSpPr>
          <p:grpSpPr>
            <a:xfrm>
              <a:off x="8306788" y="541809"/>
              <a:ext cx="3978235" cy="5774377"/>
              <a:chOff x="4106882" y="103909"/>
              <a:chExt cx="3978235" cy="5774377"/>
            </a:xfrm>
          </p:grpSpPr>
          <p:sp>
            <p:nvSpPr>
              <p:cNvPr id="27" name="Flowchart: Alternate Process 26">
                <a:extLst>
                  <a:ext uri="{FF2B5EF4-FFF2-40B4-BE49-F238E27FC236}">
                    <a16:creationId xmlns:a16="http://schemas.microsoft.com/office/drawing/2014/main" id="{F4464E41-DF59-499B-AC6D-D4008EC91E7C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0FC476-5414-4CE7-B093-C8AAB987A147}"/>
                  </a:ext>
                </a:extLst>
              </p:cNvPr>
              <p:cNvSpPr txBox="1"/>
              <p:nvPr/>
            </p:nvSpPr>
            <p:spPr>
              <a:xfrm>
                <a:off x="4777838" y="373720"/>
                <a:ext cx="2636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/>
                  <a:t>Flight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187639-B0D0-4187-BF08-F9B6EAACA993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47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$57.00 per month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86BC1D-A0F3-4E16-9F4A-F42068ABDFE7}"/>
                  </a:ext>
                </a:extLst>
              </p:cNvPr>
              <p:cNvSpPr txBox="1"/>
              <p:nvPr/>
            </p:nvSpPr>
            <p:spPr>
              <a:xfrm>
                <a:off x="4322618" y="1345257"/>
                <a:ext cx="3621974" cy="37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Spotify at half price</a:t>
                </a:r>
                <a:endParaRPr lang="en-NZ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0B2ACA4-6384-4669-B259-04475CB71101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91A6FA-0BD1-4BE2-A704-35A4D2A0C062}"/>
                  </a:ext>
                </a:extLst>
              </p:cNvPr>
              <p:cNvSpPr txBox="1"/>
              <p:nvPr/>
            </p:nvSpPr>
            <p:spPr>
              <a:xfrm>
                <a:off x="4322618" y="2173184"/>
                <a:ext cx="15556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Data:</a:t>
                </a:r>
              </a:p>
              <a:p>
                <a:r>
                  <a:rPr lang="en-NZ" sz="2400" dirty="0"/>
                  <a:t>Minutes:</a:t>
                </a:r>
              </a:p>
              <a:p>
                <a:r>
                  <a:rPr lang="en-NZ" sz="2400" dirty="0"/>
                  <a:t>SMS: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C9DCB3-6947-416E-A857-E45F92EC4DA3}"/>
                  </a:ext>
                </a:extLst>
              </p:cNvPr>
              <p:cNvSpPr txBox="1"/>
              <p:nvPr/>
            </p:nvSpPr>
            <p:spPr>
              <a:xfrm>
                <a:off x="6203867" y="2148183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5GB</a:t>
                </a:r>
              </a:p>
              <a:p>
                <a:pPr algn="r"/>
                <a:r>
                  <a:rPr lang="en-NZ" sz="2400" dirty="0"/>
                  <a:t>Unlimited</a:t>
                </a:r>
              </a:p>
              <a:p>
                <a:pPr algn="r"/>
                <a:r>
                  <a:rPr lang="en-NZ" sz="2400" dirty="0"/>
                  <a:t>Unlimited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6D3208F-86A2-4757-9EC6-3135F9A3AACA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0856DB-F8EA-49EF-A32C-F9C201BE17F1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Period:</a:t>
                </a:r>
              </a:p>
              <a:p>
                <a:r>
                  <a:rPr lang="en-NZ" sz="2400" dirty="0"/>
                  <a:t>Data Rollover:</a:t>
                </a:r>
              </a:p>
              <a:p>
                <a:r>
                  <a:rPr lang="en-NZ" sz="2400" dirty="0"/>
                  <a:t>Min. Rollover:</a:t>
                </a:r>
              </a:p>
              <a:p>
                <a:r>
                  <a:rPr lang="en-NZ" sz="2400" dirty="0"/>
                  <a:t>Data Hotspot: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FFF2D6-8929-4796-8CC8-7071ECA71191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Monthly</a:t>
                </a:r>
              </a:p>
              <a:p>
                <a:pPr algn="r"/>
                <a:r>
                  <a:rPr lang="en-NZ" sz="2400" dirty="0"/>
                  <a:t>Yes</a:t>
                </a:r>
              </a:p>
              <a:p>
                <a:pPr algn="r"/>
                <a:r>
                  <a:rPr lang="en-NZ" sz="2400" dirty="0"/>
                  <a:t>NA</a:t>
                </a:r>
              </a:p>
              <a:p>
                <a:pPr algn="r"/>
                <a:r>
                  <a:rPr lang="en-NZ" sz="2400" dirty="0"/>
                  <a:t>Yes</a:t>
                </a: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4F044974-62A9-B94A-8B24-3D2E3BE86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60"/>
          <a:stretch/>
        </p:blipFill>
        <p:spPr>
          <a:xfrm>
            <a:off x="-335471" y="595327"/>
            <a:ext cx="2403016" cy="10835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D6D74A2-AB7F-AD4D-894E-938CDCA38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60"/>
          <a:stretch/>
        </p:blipFill>
        <p:spPr>
          <a:xfrm>
            <a:off x="3587463" y="635878"/>
            <a:ext cx="2403016" cy="10835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B2F0096-ED46-8049-B9DF-32B33AD41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60"/>
          <a:stretch/>
        </p:blipFill>
        <p:spPr>
          <a:xfrm>
            <a:off x="7611581" y="635878"/>
            <a:ext cx="2403016" cy="10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7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E1BD2CB-EC9C-4FBC-9796-59DF726218DA}"/>
              </a:ext>
            </a:extLst>
          </p:cNvPr>
          <p:cNvGrpSpPr/>
          <p:nvPr/>
        </p:nvGrpSpPr>
        <p:grpSpPr>
          <a:xfrm>
            <a:off x="158340" y="923330"/>
            <a:ext cx="11829802" cy="5657110"/>
            <a:chOff x="33647" y="541809"/>
            <a:chExt cx="12251376" cy="5774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9EB348-450D-4B25-9610-6CDEA25E2C25}"/>
                </a:ext>
              </a:extLst>
            </p:cNvPr>
            <p:cNvGrpSpPr/>
            <p:nvPr/>
          </p:nvGrpSpPr>
          <p:grpSpPr>
            <a:xfrm>
              <a:off x="33647" y="541811"/>
              <a:ext cx="3978235" cy="5774377"/>
              <a:chOff x="4106882" y="103909"/>
              <a:chExt cx="3978235" cy="5774377"/>
            </a:xfrm>
          </p:grpSpPr>
          <p:sp>
            <p:nvSpPr>
              <p:cNvPr id="2" name="Flowchart: Alternate Process 1">
                <a:extLst>
                  <a:ext uri="{FF2B5EF4-FFF2-40B4-BE49-F238E27FC236}">
                    <a16:creationId xmlns:a16="http://schemas.microsoft.com/office/drawing/2014/main" id="{CEBF33DA-BE2C-4A42-9715-4BD02952C5FF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DC646A-82DA-491A-8AB6-AAE4BE956842}"/>
                  </a:ext>
                </a:extLst>
              </p:cNvPr>
              <p:cNvSpPr txBox="1"/>
              <p:nvPr/>
            </p:nvSpPr>
            <p:spPr>
              <a:xfrm>
                <a:off x="4777838" y="373720"/>
                <a:ext cx="2636322" cy="53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/>
                  <a:t>Bolt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7ECDB-E4E4-41F6-BF89-793831B68380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47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$33.00 per month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B4E01-1DA5-49A8-A787-339BDDEE9133}"/>
                  </a:ext>
                </a:extLst>
              </p:cNvPr>
              <p:cNvSpPr txBox="1"/>
              <p:nvPr/>
            </p:nvSpPr>
            <p:spPr>
              <a:xfrm>
                <a:off x="4322618" y="1345257"/>
                <a:ext cx="3621974" cy="37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Spotify at half price</a:t>
                </a:r>
                <a:endParaRPr lang="en-NZ" dirty="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93D181E-3336-4023-A5C3-99EFB8BCF282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853BE7-0B74-4D69-B7A3-0E618ED47099}"/>
                  </a:ext>
                </a:extLst>
              </p:cNvPr>
              <p:cNvSpPr txBox="1"/>
              <p:nvPr/>
            </p:nvSpPr>
            <p:spPr>
              <a:xfrm>
                <a:off x="4322618" y="2173184"/>
                <a:ext cx="15556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Data:</a:t>
                </a:r>
              </a:p>
              <a:p>
                <a:r>
                  <a:rPr lang="en-NZ" sz="2400" dirty="0"/>
                  <a:t>Minutes:</a:t>
                </a:r>
              </a:p>
              <a:p>
                <a:r>
                  <a:rPr lang="en-NZ" sz="2400" dirty="0"/>
                  <a:t>SMS: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F287ED-BFE6-48D4-BA05-579C1356BB32}"/>
                  </a:ext>
                </a:extLst>
              </p:cNvPr>
              <p:cNvSpPr txBox="1"/>
              <p:nvPr/>
            </p:nvSpPr>
            <p:spPr>
              <a:xfrm>
                <a:off x="6258295" y="2173182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3GB</a:t>
                </a:r>
              </a:p>
              <a:p>
                <a:pPr algn="r"/>
                <a:r>
                  <a:rPr lang="en-NZ" sz="2400" dirty="0"/>
                  <a:t>120</a:t>
                </a:r>
              </a:p>
              <a:p>
                <a:pPr algn="r"/>
                <a:r>
                  <a:rPr lang="en-NZ" sz="2400" dirty="0"/>
                  <a:t>Unlimited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DD4B19F-CBD5-435B-B068-2C49B49117A9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2BD696-1122-45FC-82F0-D68DE671DA87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Period:</a:t>
                </a:r>
              </a:p>
              <a:p>
                <a:r>
                  <a:rPr lang="en-NZ" sz="2400" dirty="0"/>
                  <a:t>Data Rollover:</a:t>
                </a:r>
              </a:p>
              <a:p>
                <a:r>
                  <a:rPr lang="en-NZ" sz="2400" dirty="0"/>
                  <a:t>Min. Rollover:</a:t>
                </a:r>
              </a:p>
              <a:p>
                <a:r>
                  <a:rPr lang="en-NZ" sz="2400" dirty="0"/>
                  <a:t>Data Hotspot: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06AD4C-F37A-4245-8E7E-D8193B99FE76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Monthly</a:t>
                </a:r>
              </a:p>
              <a:p>
                <a:pPr algn="r"/>
                <a:r>
                  <a:rPr lang="en-NZ" sz="2400" dirty="0"/>
                  <a:t>Yes</a:t>
                </a:r>
              </a:p>
              <a:p>
                <a:pPr algn="r"/>
                <a:r>
                  <a:rPr lang="en-NZ" sz="2400" dirty="0"/>
                  <a:t>NA</a:t>
                </a:r>
              </a:p>
              <a:p>
                <a:pPr algn="r"/>
                <a:r>
                  <a:rPr lang="en-NZ" sz="2400" dirty="0"/>
                  <a:t>Yes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82556F-3B65-41F3-8338-F586AE10CC37}"/>
                </a:ext>
              </a:extLst>
            </p:cNvPr>
            <p:cNvGrpSpPr/>
            <p:nvPr/>
          </p:nvGrpSpPr>
          <p:grpSpPr>
            <a:xfrm>
              <a:off x="4158342" y="541810"/>
              <a:ext cx="3978235" cy="5774377"/>
              <a:chOff x="4106882" y="103909"/>
              <a:chExt cx="3978235" cy="5774377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70A2A06C-95C2-41A0-BCFE-14F94A44E29B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055B8-316F-40D1-A595-E78353F4E906}"/>
                  </a:ext>
                </a:extLst>
              </p:cNvPr>
              <p:cNvSpPr txBox="1"/>
              <p:nvPr/>
            </p:nvSpPr>
            <p:spPr>
              <a:xfrm>
                <a:off x="4777838" y="373720"/>
                <a:ext cx="2636322" cy="53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/>
                  <a:t>Bolt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F8CF45-50F8-4A64-A610-07144EBE5325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47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$33.00 per month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96C592-C82B-45C9-BCDA-89CCF37FF9F2}"/>
                  </a:ext>
                </a:extLst>
              </p:cNvPr>
              <p:cNvSpPr txBox="1"/>
              <p:nvPr/>
            </p:nvSpPr>
            <p:spPr>
              <a:xfrm>
                <a:off x="4322618" y="1345257"/>
                <a:ext cx="3621974" cy="37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Spotify at half price</a:t>
                </a:r>
                <a:endParaRPr lang="en-NZ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F9ECBDC-EC8A-4AD0-A5BA-ECD6B801FF31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624B9A-5939-41B1-826A-3CFE1A227EDE}"/>
                  </a:ext>
                </a:extLst>
              </p:cNvPr>
              <p:cNvSpPr txBox="1"/>
              <p:nvPr/>
            </p:nvSpPr>
            <p:spPr>
              <a:xfrm>
                <a:off x="4322618" y="2173184"/>
                <a:ext cx="15556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Data:</a:t>
                </a:r>
              </a:p>
              <a:p>
                <a:r>
                  <a:rPr lang="en-NZ" sz="2400" dirty="0"/>
                  <a:t>Minutes:</a:t>
                </a:r>
              </a:p>
              <a:p>
                <a:r>
                  <a:rPr lang="en-NZ" sz="2400" dirty="0"/>
                  <a:t>SMS: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8DABAA-03E3-4FFE-ABBA-1CDCC9969822}"/>
                  </a:ext>
                </a:extLst>
              </p:cNvPr>
              <p:cNvSpPr txBox="1"/>
              <p:nvPr/>
            </p:nvSpPr>
            <p:spPr>
              <a:xfrm>
                <a:off x="6203867" y="2148183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1.5GB</a:t>
                </a:r>
              </a:p>
              <a:p>
                <a:pPr algn="r"/>
                <a:r>
                  <a:rPr lang="en-NZ" sz="2400" dirty="0"/>
                  <a:t>180</a:t>
                </a:r>
              </a:p>
              <a:p>
                <a:pPr algn="r"/>
                <a:r>
                  <a:rPr lang="en-NZ" sz="2400" dirty="0"/>
                  <a:t>Unlimited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CB1D4B7-83E1-41B2-8616-3109C35A47A7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3C82B0-17FA-48CE-BB54-28EEAD35B0D4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Period:</a:t>
                </a:r>
              </a:p>
              <a:p>
                <a:r>
                  <a:rPr lang="en-NZ" sz="2400" dirty="0"/>
                  <a:t>Data Rollover:</a:t>
                </a:r>
              </a:p>
              <a:p>
                <a:r>
                  <a:rPr lang="en-NZ" sz="2400" dirty="0"/>
                  <a:t>Min. Rollover:</a:t>
                </a:r>
              </a:p>
              <a:p>
                <a:r>
                  <a:rPr lang="en-NZ" sz="2400" dirty="0"/>
                  <a:t>Data Hotspot: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33A079-141E-4DF9-8548-0AD64AD14672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Monthly</a:t>
                </a:r>
              </a:p>
              <a:p>
                <a:pPr algn="r"/>
                <a:r>
                  <a:rPr lang="en-NZ" sz="2400" dirty="0"/>
                  <a:t>Yes</a:t>
                </a:r>
              </a:p>
              <a:p>
                <a:pPr algn="r"/>
                <a:r>
                  <a:rPr lang="en-NZ" sz="2400" dirty="0"/>
                  <a:t>NA</a:t>
                </a:r>
              </a:p>
              <a:p>
                <a:pPr algn="r"/>
                <a:r>
                  <a:rPr lang="en-NZ" sz="2400" dirty="0"/>
                  <a:t>Yes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F6DB08-8DA5-4675-A191-0F0D7C2C12BE}"/>
                </a:ext>
              </a:extLst>
            </p:cNvPr>
            <p:cNvGrpSpPr/>
            <p:nvPr/>
          </p:nvGrpSpPr>
          <p:grpSpPr>
            <a:xfrm>
              <a:off x="8306788" y="541809"/>
              <a:ext cx="3978235" cy="5774377"/>
              <a:chOff x="4106882" y="103909"/>
              <a:chExt cx="3978235" cy="5774377"/>
            </a:xfrm>
          </p:grpSpPr>
          <p:sp>
            <p:nvSpPr>
              <p:cNvPr id="27" name="Flowchart: Alternate Process 26">
                <a:extLst>
                  <a:ext uri="{FF2B5EF4-FFF2-40B4-BE49-F238E27FC236}">
                    <a16:creationId xmlns:a16="http://schemas.microsoft.com/office/drawing/2014/main" id="{F4464E41-DF59-499B-AC6D-D4008EC91E7C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0FC476-5414-4CE7-B093-C8AAB987A147}"/>
                  </a:ext>
                </a:extLst>
              </p:cNvPr>
              <p:cNvSpPr txBox="1"/>
              <p:nvPr/>
            </p:nvSpPr>
            <p:spPr>
              <a:xfrm>
                <a:off x="4777838" y="373720"/>
                <a:ext cx="2636322" cy="53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/>
                  <a:t>Bolt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187639-B0D0-4187-BF08-F9B6EAACA993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47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$33.00 per month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86BC1D-A0F3-4E16-9F4A-F42068ABDFE7}"/>
                  </a:ext>
                </a:extLst>
              </p:cNvPr>
              <p:cNvSpPr txBox="1"/>
              <p:nvPr/>
            </p:nvSpPr>
            <p:spPr>
              <a:xfrm>
                <a:off x="4322618" y="1345257"/>
                <a:ext cx="3621974" cy="37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Spotify at half price</a:t>
                </a:r>
                <a:endParaRPr lang="en-NZ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0B2ACA4-6384-4669-B259-04475CB71101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91A6FA-0BD1-4BE2-A704-35A4D2A0C062}"/>
                  </a:ext>
                </a:extLst>
              </p:cNvPr>
              <p:cNvSpPr txBox="1"/>
              <p:nvPr/>
            </p:nvSpPr>
            <p:spPr>
              <a:xfrm>
                <a:off x="4322618" y="2173184"/>
                <a:ext cx="15556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Data:</a:t>
                </a:r>
              </a:p>
              <a:p>
                <a:r>
                  <a:rPr lang="en-NZ" sz="2400" dirty="0"/>
                  <a:t>Minutes:</a:t>
                </a:r>
              </a:p>
              <a:p>
                <a:r>
                  <a:rPr lang="en-NZ" sz="2400" dirty="0"/>
                  <a:t>SMS: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C9DCB3-6947-416E-A857-E45F92EC4DA3}"/>
                  </a:ext>
                </a:extLst>
              </p:cNvPr>
              <p:cNvSpPr txBox="1"/>
              <p:nvPr/>
            </p:nvSpPr>
            <p:spPr>
              <a:xfrm>
                <a:off x="6203867" y="2148183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4GB</a:t>
                </a:r>
              </a:p>
              <a:p>
                <a:pPr algn="r"/>
                <a:r>
                  <a:rPr lang="en-NZ" sz="2400" dirty="0"/>
                  <a:t>80</a:t>
                </a:r>
              </a:p>
              <a:p>
                <a:pPr algn="r"/>
                <a:r>
                  <a:rPr lang="en-NZ" sz="2400" dirty="0"/>
                  <a:t>Unlimited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6D3208F-86A2-4757-9EC6-3135F9A3AACA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0856DB-F8EA-49EF-A32C-F9C201BE17F1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dirty="0"/>
                  <a:t>Period:</a:t>
                </a:r>
              </a:p>
              <a:p>
                <a:r>
                  <a:rPr lang="en-NZ" sz="2400" dirty="0"/>
                  <a:t>Data Rollover:</a:t>
                </a:r>
              </a:p>
              <a:p>
                <a:r>
                  <a:rPr lang="en-NZ" sz="2400" dirty="0"/>
                  <a:t>Min. Rollover:</a:t>
                </a:r>
              </a:p>
              <a:p>
                <a:r>
                  <a:rPr lang="en-NZ" sz="2400" dirty="0"/>
                  <a:t>Data Hotspot: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FFF2D6-8929-4796-8CC8-7071ECA71191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2400" dirty="0"/>
                  <a:t>Monthly</a:t>
                </a:r>
              </a:p>
              <a:p>
                <a:pPr algn="r"/>
                <a:r>
                  <a:rPr lang="en-NZ" sz="2400" dirty="0"/>
                  <a:t>Yes</a:t>
                </a:r>
              </a:p>
              <a:p>
                <a:pPr algn="r"/>
                <a:r>
                  <a:rPr lang="en-NZ" sz="2400" dirty="0"/>
                  <a:t>NA</a:t>
                </a:r>
              </a:p>
              <a:p>
                <a:pPr algn="r"/>
                <a:r>
                  <a:rPr lang="en-NZ" sz="2400" dirty="0"/>
                  <a:t>Yes</a:t>
                </a:r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06E6C64C-32F3-1A44-A950-043D2423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27" y="684231"/>
            <a:ext cx="678807" cy="9518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830081A-58A1-D646-ACA5-2F4E422FB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62" y="684231"/>
            <a:ext cx="678807" cy="9518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262C7E-44A7-C140-9D8C-E8695C6B8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624" y="684231"/>
            <a:ext cx="678807" cy="9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E6F19-B896-47C6-ADFA-5EBB3145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66" y="163383"/>
            <a:ext cx="10355673" cy="653123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26A0AB-2EC9-4024-973D-6474D6CC004E}"/>
              </a:ext>
            </a:extLst>
          </p:cNvPr>
          <p:cNvCxnSpPr>
            <a:cxnSpLocks/>
          </p:cNvCxnSpPr>
          <p:nvPr/>
        </p:nvCxnSpPr>
        <p:spPr>
          <a:xfrm flipH="1" flipV="1">
            <a:off x="1674421" y="1068781"/>
            <a:ext cx="6935189" cy="489263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64C2950-E4B4-4D04-93E1-D49A71E1DAAB}"/>
              </a:ext>
            </a:extLst>
          </p:cNvPr>
          <p:cNvGrpSpPr/>
          <p:nvPr/>
        </p:nvGrpSpPr>
        <p:grpSpPr>
          <a:xfrm>
            <a:off x="356260" y="22281"/>
            <a:ext cx="9941976" cy="3506166"/>
            <a:chOff x="158340" y="923330"/>
            <a:chExt cx="11961189" cy="56571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9EB348-450D-4B25-9610-6CDEA25E2C25}"/>
                </a:ext>
              </a:extLst>
            </p:cNvPr>
            <p:cNvGrpSpPr/>
            <p:nvPr/>
          </p:nvGrpSpPr>
          <p:grpSpPr>
            <a:xfrm>
              <a:off x="158340" y="923332"/>
              <a:ext cx="3841343" cy="5657108"/>
              <a:chOff x="4106882" y="103909"/>
              <a:chExt cx="3978235" cy="5774377"/>
            </a:xfrm>
          </p:grpSpPr>
          <p:sp>
            <p:nvSpPr>
              <p:cNvPr id="2" name="Flowchart: Alternate Process 1">
                <a:extLst>
                  <a:ext uri="{FF2B5EF4-FFF2-40B4-BE49-F238E27FC236}">
                    <a16:creationId xmlns:a16="http://schemas.microsoft.com/office/drawing/2014/main" id="{CEBF33DA-BE2C-4A42-9715-4BD02952C5FF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DC646A-82DA-491A-8AB6-AAE4BE956842}"/>
                  </a:ext>
                </a:extLst>
              </p:cNvPr>
              <p:cNvSpPr txBox="1"/>
              <p:nvPr/>
            </p:nvSpPr>
            <p:spPr>
              <a:xfrm>
                <a:off x="4777838" y="373721"/>
                <a:ext cx="2636321" cy="55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600" b="1" dirty="0"/>
                  <a:t>3Degrees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7ECDB-E4E4-41F6-BF89-793831B68380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400" dirty="0"/>
                  <a:t>$20.00 per month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B4E01-1DA5-49A8-A787-339BDDEE9133}"/>
                  </a:ext>
                </a:extLst>
              </p:cNvPr>
              <p:cNvSpPr txBox="1"/>
              <p:nvPr/>
            </p:nvSpPr>
            <p:spPr>
              <a:xfrm>
                <a:off x="4322618" y="1345258"/>
                <a:ext cx="3621974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Free phone cover</a:t>
                </a:r>
                <a:endParaRPr lang="en-NZ" sz="1400" dirty="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93D181E-3336-4023-A5C3-99EFB8BCF282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853BE7-0B74-4D69-B7A3-0E618ED47099}"/>
                  </a:ext>
                </a:extLst>
              </p:cNvPr>
              <p:cNvSpPr txBox="1"/>
              <p:nvPr/>
            </p:nvSpPr>
            <p:spPr>
              <a:xfrm>
                <a:off x="4322618" y="2173185"/>
                <a:ext cx="1555667" cy="121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Data:</a:t>
                </a:r>
              </a:p>
              <a:p>
                <a:r>
                  <a:rPr lang="en-NZ" sz="1400" dirty="0"/>
                  <a:t>Minutes:</a:t>
                </a:r>
              </a:p>
              <a:p>
                <a:r>
                  <a:rPr lang="en-NZ" sz="1400" dirty="0"/>
                  <a:t>SMS: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F287ED-BFE6-48D4-BA05-579C1356BB32}"/>
                  </a:ext>
                </a:extLst>
              </p:cNvPr>
              <p:cNvSpPr txBox="1"/>
              <p:nvPr/>
            </p:nvSpPr>
            <p:spPr>
              <a:xfrm>
                <a:off x="6258295" y="2173182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1GB</a:t>
                </a:r>
              </a:p>
              <a:p>
                <a:pPr algn="r"/>
                <a:r>
                  <a:rPr lang="en-NZ" sz="1400" dirty="0"/>
                  <a:t>60</a:t>
                </a:r>
              </a:p>
              <a:p>
                <a:pPr algn="r"/>
                <a:r>
                  <a:rPr lang="en-NZ" sz="1400" dirty="0"/>
                  <a:t>100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DD4B19F-CBD5-435B-B068-2C49B49117A9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2BD696-1122-45FC-82F0-D68DE671DA87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Period:</a:t>
                </a:r>
              </a:p>
              <a:p>
                <a:r>
                  <a:rPr lang="en-NZ" sz="1400" dirty="0"/>
                  <a:t>Data Rollover:</a:t>
                </a:r>
              </a:p>
              <a:p>
                <a:r>
                  <a:rPr lang="en-NZ" sz="1400" dirty="0"/>
                  <a:t>Min. Rollover:</a:t>
                </a:r>
              </a:p>
              <a:p>
                <a:r>
                  <a:rPr lang="en-NZ" sz="1400" dirty="0"/>
                  <a:t>Data Hotspot: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06AD4C-F37A-4245-8E7E-D8193B99FE76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Monthly</a:t>
                </a:r>
              </a:p>
              <a:p>
                <a:pPr algn="r"/>
                <a:r>
                  <a:rPr lang="en-NZ" sz="1400" dirty="0"/>
                  <a:t>No</a:t>
                </a:r>
              </a:p>
              <a:p>
                <a:pPr algn="r"/>
                <a:r>
                  <a:rPr lang="en-NZ" sz="1400" dirty="0"/>
                  <a:t>NA</a:t>
                </a:r>
              </a:p>
              <a:p>
                <a:pPr algn="r"/>
                <a:r>
                  <a:rPr lang="en-NZ" sz="1400" dirty="0"/>
                  <a:t>No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82556F-3B65-41F3-8338-F586AE10CC37}"/>
                </a:ext>
              </a:extLst>
            </p:cNvPr>
            <p:cNvGrpSpPr/>
            <p:nvPr/>
          </p:nvGrpSpPr>
          <p:grpSpPr>
            <a:xfrm>
              <a:off x="4141103" y="923331"/>
              <a:ext cx="3841343" cy="5657108"/>
              <a:chOff x="4106882" y="103909"/>
              <a:chExt cx="3978235" cy="5774377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70A2A06C-95C2-41A0-BCFE-14F94A44E29B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055B8-316F-40D1-A595-E78353F4E906}"/>
                  </a:ext>
                </a:extLst>
              </p:cNvPr>
              <p:cNvSpPr txBox="1"/>
              <p:nvPr/>
            </p:nvSpPr>
            <p:spPr>
              <a:xfrm>
                <a:off x="4777838" y="373721"/>
                <a:ext cx="2636321" cy="55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600" b="1" dirty="0"/>
                  <a:t>Flight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F8CF45-50F8-4A64-A610-07144EBE5325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400" dirty="0"/>
                  <a:t>$45.00 per month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96C592-C82B-45C9-BCDA-89CCF37FF9F2}"/>
                  </a:ext>
                </a:extLst>
              </p:cNvPr>
              <p:cNvSpPr txBox="1"/>
              <p:nvPr/>
            </p:nvSpPr>
            <p:spPr>
              <a:xfrm>
                <a:off x="4322618" y="1345258"/>
                <a:ext cx="3621974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Interest free phone purchase</a:t>
                </a:r>
                <a:endParaRPr lang="en-NZ" sz="1400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F9ECBDC-EC8A-4AD0-A5BA-ECD6B801FF31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624B9A-5939-41B1-826A-3CFE1A227EDE}"/>
                  </a:ext>
                </a:extLst>
              </p:cNvPr>
              <p:cNvSpPr txBox="1"/>
              <p:nvPr/>
            </p:nvSpPr>
            <p:spPr>
              <a:xfrm>
                <a:off x="4322618" y="2173185"/>
                <a:ext cx="1555667" cy="121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Data:</a:t>
                </a:r>
              </a:p>
              <a:p>
                <a:r>
                  <a:rPr lang="en-NZ" sz="1400" dirty="0"/>
                  <a:t>Minutes:</a:t>
                </a:r>
              </a:p>
              <a:p>
                <a:r>
                  <a:rPr lang="en-NZ" sz="1400" dirty="0"/>
                  <a:t>SMS: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8DABAA-03E3-4FFE-ABBA-1CDCC9969822}"/>
                  </a:ext>
                </a:extLst>
              </p:cNvPr>
              <p:cNvSpPr txBox="1"/>
              <p:nvPr/>
            </p:nvSpPr>
            <p:spPr>
              <a:xfrm>
                <a:off x="6203867" y="2148183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3GB</a:t>
                </a:r>
              </a:p>
              <a:p>
                <a:pPr algn="r"/>
                <a:r>
                  <a:rPr lang="en-NZ" sz="1400" dirty="0"/>
                  <a:t>Unlimited</a:t>
                </a:r>
              </a:p>
              <a:p>
                <a:pPr algn="r"/>
                <a:r>
                  <a:rPr lang="en-NZ" sz="1400" dirty="0"/>
                  <a:t>Unlimited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CB1D4B7-83E1-41B2-8616-3109C35A47A7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3C82B0-17FA-48CE-BB54-28EEAD35B0D4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Period:</a:t>
                </a:r>
              </a:p>
              <a:p>
                <a:r>
                  <a:rPr lang="en-NZ" sz="1400" dirty="0"/>
                  <a:t>Data Rollover:</a:t>
                </a:r>
              </a:p>
              <a:p>
                <a:r>
                  <a:rPr lang="en-NZ" sz="1400" dirty="0"/>
                  <a:t>Min. Rollover:</a:t>
                </a:r>
              </a:p>
              <a:p>
                <a:r>
                  <a:rPr lang="en-NZ" sz="1400" dirty="0"/>
                  <a:t>Data Hotspot: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33A079-141E-4DF9-8548-0AD64AD14672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Monthly</a:t>
                </a:r>
              </a:p>
              <a:p>
                <a:pPr algn="r"/>
                <a:r>
                  <a:rPr lang="en-NZ" sz="1400" dirty="0"/>
                  <a:t>Yes</a:t>
                </a:r>
              </a:p>
              <a:p>
                <a:pPr algn="r"/>
                <a:r>
                  <a:rPr lang="en-NZ" sz="1400" dirty="0"/>
                  <a:t>NA</a:t>
                </a:r>
              </a:p>
              <a:p>
                <a:pPr algn="r"/>
                <a:r>
                  <a:rPr lang="en-NZ" sz="1400" dirty="0"/>
                  <a:t>Yes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F6DB08-8DA5-4675-A191-0F0D7C2C12BE}"/>
                </a:ext>
              </a:extLst>
            </p:cNvPr>
            <p:cNvGrpSpPr/>
            <p:nvPr/>
          </p:nvGrpSpPr>
          <p:grpSpPr>
            <a:xfrm>
              <a:off x="8088031" y="923330"/>
              <a:ext cx="4031498" cy="5657108"/>
              <a:chOff x="4046020" y="103909"/>
              <a:chExt cx="4175167" cy="5774377"/>
            </a:xfrm>
          </p:grpSpPr>
          <p:sp>
            <p:nvSpPr>
              <p:cNvPr id="27" name="Flowchart: Alternate Process 26">
                <a:extLst>
                  <a:ext uri="{FF2B5EF4-FFF2-40B4-BE49-F238E27FC236}">
                    <a16:creationId xmlns:a16="http://schemas.microsoft.com/office/drawing/2014/main" id="{F4464E41-DF59-499B-AC6D-D4008EC91E7C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0FC476-5414-4CE7-B093-C8AAB987A147}"/>
                  </a:ext>
                </a:extLst>
              </p:cNvPr>
              <p:cNvSpPr txBox="1"/>
              <p:nvPr/>
            </p:nvSpPr>
            <p:spPr>
              <a:xfrm>
                <a:off x="4777838" y="373721"/>
                <a:ext cx="2636321" cy="55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600" b="1" dirty="0"/>
                  <a:t>Bolt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187639-B0D0-4187-BF08-F9B6EAACA993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400" dirty="0"/>
                  <a:t>$40.00 per month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86BC1D-A0F3-4E16-9F4A-F42068ABDFE7}"/>
                  </a:ext>
                </a:extLst>
              </p:cNvPr>
              <p:cNvSpPr txBox="1"/>
              <p:nvPr/>
            </p:nvSpPr>
            <p:spPr>
              <a:xfrm>
                <a:off x="4046020" y="1423244"/>
                <a:ext cx="4175167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Endless data at slow speed after 3GB</a:t>
                </a:r>
                <a:endParaRPr lang="en-NZ" sz="1400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0B2ACA4-6384-4669-B259-04475CB71101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91A6FA-0BD1-4BE2-A704-35A4D2A0C062}"/>
                  </a:ext>
                </a:extLst>
              </p:cNvPr>
              <p:cNvSpPr txBox="1"/>
              <p:nvPr/>
            </p:nvSpPr>
            <p:spPr>
              <a:xfrm>
                <a:off x="4322618" y="2173185"/>
                <a:ext cx="1555667" cy="121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Data:</a:t>
                </a:r>
              </a:p>
              <a:p>
                <a:r>
                  <a:rPr lang="en-NZ" sz="1400" dirty="0"/>
                  <a:t>Minutes:</a:t>
                </a:r>
              </a:p>
              <a:p>
                <a:r>
                  <a:rPr lang="en-NZ" sz="1400" dirty="0"/>
                  <a:t>SMS: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C9DCB3-6947-416E-A857-E45F92EC4DA3}"/>
                  </a:ext>
                </a:extLst>
              </p:cNvPr>
              <p:cNvSpPr txBox="1"/>
              <p:nvPr/>
            </p:nvSpPr>
            <p:spPr>
              <a:xfrm>
                <a:off x="6203867" y="2148183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3GB</a:t>
                </a:r>
              </a:p>
              <a:p>
                <a:pPr algn="r"/>
                <a:r>
                  <a:rPr lang="en-NZ" sz="1400" dirty="0"/>
                  <a:t>180</a:t>
                </a:r>
              </a:p>
              <a:p>
                <a:pPr algn="r"/>
                <a:r>
                  <a:rPr lang="en-NZ" sz="1400" dirty="0"/>
                  <a:t>Unlimited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6D3208F-86A2-4757-9EC6-3135F9A3AACA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0856DB-F8EA-49EF-A32C-F9C201BE17F1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Period:</a:t>
                </a:r>
              </a:p>
              <a:p>
                <a:r>
                  <a:rPr lang="en-NZ" sz="1400" dirty="0"/>
                  <a:t>Data Rollover:</a:t>
                </a:r>
              </a:p>
              <a:p>
                <a:r>
                  <a:rPr lang="en-NZ" sz="1400" dirty="0"/>
                  <a:t>Min. Rollover:</a:t>
                </a:r>
              </a:p>
              <a:p>
                <a:r>
                  <a:rPr lang="en-NZ" sz="1400" dirty="0"/>
                  <a:t>Data Hotspot: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FFF2D6-8929-4796-8CC8-7071ECA71191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Monthly</a:t>
                </a:r>
              </a:p>
              <a:p>
                <a:pPr algn="r"/>
                <a:r>
                  <a:rPr lang="en-NZ" sz="1400" dirty="0"/>
                  <a:t>No</a:t>
                </a:r>
              </a:p>
              <a:p>
                <a:pPr algn="r"/>
                <a:r>
                  <a:rPr lang="en-NZ" sz="1400" dirty="0"/>
                  <a:t>NA</a:t>
                </a:r>
              </a:p>
              <a:p>
                <a:pPr algn="r"/>
                <a:r>
                  <a:rPr lang="en-NZ" sz="1400" dirty="0"/>
                  <a:t>Yes</a:t>
                </a: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94C4A65-11F0-4F9E-9D25-FA1E8F7FE19B}"/>
              </a:ext>
            </a:extLst>
          </p:cNvPr>
          <p:cNvGrpSpPr/>
          <p:nvPr/>
        </p:nvGrpSpPr>
        <p:grpSpPr>
          <a:xfrm>
            <a:off x="2197324" y="3293410"/>
            <a:ext cx="9871927" cy="3506166"/>
            <a:chOff x="158340" y="923330"/>
            <a:chExt cx="11876913" cy="565711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5A6162D-8C02-4AF2-932F-725960C25727}"/>
                </a:ext>
              </a:extLst>
            </p:cNvPr>
            <p:cNvGrpSpPr/>
            <p:nvPr/>
          </p:nvGrpSpPr>
          <p:grpSpPr>
            <a:xfrm>
              <a:off x="158340" y="923332"/>
              <a:ext cx="3841343" cy="5657108"/>
              <a:chOff x="4106882" y="103909"/>
              <a:chExt cx="3978235" cy="5774377"/>
            </a:xfrm>
          </p:grpSpPr>
          <p:sp>
            <p:nvSpPr>
              <p:cNvPr id="101" name="Flowchart: Alternate Process 100">
                <a:extLst>
                  <a:ext uri="{FF2B5EF4-FFF2-40B4-BE49-F238E27FC236}">
                    <a16:creationId xmlns:a16="http://schemas.microsoft.com/office/drawing/2014/main" id="{D117FBD7-400A-4CFA-84F9-58534367BC8B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66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E154C54-9B15-4A20-826C-AA93BB5169C6}"/>
                  </a:ext>
                </a:extLst>
              </p:cNvPr>
              <p:cNvSpPr txBox="1"/>
              <p:nvPr/>
            </p:nvSpPr>
            <p:spPr>
              <a:xfrm>
                <a:off x="4777838" y="373721"/>
                <a:ext cx="2636321" cy="55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600" b="1" dirty="0" err="1"/>
                  <a:t>Modaphone</a:t>
                </a:r>
                <a:endParaRPr lang="en-NZ" sz="1600" b="1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49C3B79-D189-4E6F-91A1-18753A3967D4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400" dirty="0"/>
                  <a:t>$30.00 per month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1D0DC34-934C-485D-954C-2DFFBB32D692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F770EF4-FC12-4161-986D-A1355D2A0540}"/>
                  </a:ext>
                </a:extLst>
              </p:cNvPr>
              <p:cNvSpPr txBox="1"/>
              <p:nvPr/>
            </p:nvSpPr>
            <p:spPr>
              <a:xfrm>
                <a:off x="4322618" y="2173185"/>
                <a:ext cx="1555667" cy="121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Data:</a:t>
                </a:r>
              </a:p>
              <a:p>
                <a:r>
                  <a:rPr lang="en-NZ" sz="1400" dirty="0"/>
                  <a:t>Minutes:</a:t>
                </a:r>
              </a:p>
              <a:p>
                <a:r>
                  <a:rPr lang="en-NZ" sz="1400" dirty="0"/>
                  <a:t>SMS: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5A432D3-CFE7-4FFA-9E2E-853BBC510377}"/>
                  </a:ext>
                </a:extLst>
              </p:cNvPr>
              <p:cNvSpPr txBox="1"/>
              <p:nvPr/>
            </p:nvSpPr>
            <p:spPr>
              <a:xfrm>
                <a:off x="6258295" y="2173182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2GB</a:t>
                </a:r>
              </a:p>
              <a:p>
                <a:pPr algn="r"/>
                <a:r>
                  <a:rPr lang="en-NZ" sz="1400" dirty="0"/>
                  <a:t>120</a:t>
                </a:r>
              </a:p>
              <a:p>
                <a:pPr algn="r"/>
                <a:r>
                  <a:rPr lang="en-NZ" sz="1400" dirty="0"/>
                  <a:t>Unlimited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F7A889C-E266-417B-926E-C5403387CAD8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464950E-F1C2-4047-B220-258DF9122959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Period:</a:t>
                </a:r>
              </a:p>
              <a:p>
                <a:r>
                  <a:rPr lang="en-NZ" sz="1400" dirty="0"/>
                  <a:t>Data Rollover:</a:t>
                </a:r>
              </a:p>
              <a:p>
                <a:r>
                  <a:rPr lang="en-NZ" sz="1400" dirty="0"/>
                  <a:t>Min. Rollover:</a:t>
                </a:r>
              </a:p>
              <a:p>
                <a:r>
                  <a:rPr lang="en-NZ" sz="1400" dirty="0"/>
                  <a:t>Data Hotspot: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5AD4F43-9FED-41D7-AB5F-D98962447D48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Monthly</a:t>
                </a:r>
              </a:p>
              <a:p>
                <a:pPr algn="r"/>
                <a:r>
                  <a:rPr lang="en-NZ" sz="1400" dirty="0"/>
                  <a:t>No</a:t>
                </a:r>
              </a:p>
              <a:p>
                <a:pPr algn="r"/>
                <a:r>
                  <a:rPr lang="en-NZ" sz="1400" dirty="0"/>
                  <a:t>NA</a:t>
                </a:r>
              </a:p>
              <a:p>
                <a:pPr algn="r"/>
                <a:r>
                  <a:rPr lang="en-NZ" sz="1400" dirty="0"/>
                  <a:t>Yes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57F8E88-64A9-45B4-A216-41ED2567DDBE}"/>
                </a:ext>
              </a:extLst>
            </p:cNvPr>
            <p:cNvGrpSpPr/>
            <p:nvPr/>
          </p:nvGrpSpPr>
          <p:grpSpPr>
            <a:xfrm>
              <a:off x="4141103" y="923331"/>
              <a:ext cx="3841343" cy="5657108"/>
              <a:chOff x="4106882" y="103909"/>
              <a:chExt cx="3978235" cy="5774377"/>
            </a:xfrm>
          </p:grpSpPr>
          <p:sp>
            <p:nvSpPr>
              <p:cNvPr id="91" name="Flowchart: Alternate Process 90">
                <a:extLst>
                  <a:ext uri="{FF2B5EF4-FFF2-40B4-BE49-F238E27FC236}">
                    <a16:creationId xmlns:a16="http://schemas.microsoft.com/office/drawing/2014/main" id="{4E43E8B9-61DD-4C91-A5B0-67133AF2764B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26BCF34-C7B4-4A2E-A618-C833588DEAA8}"/>
                  </a:ext>
                </a:extLst>
              </p:cNvPr>
              <p:cNvSpPr txBox="1"/>
              <p:nvPr/>
            </p:nvSpPr>
            <p:spPr>
              <a:xfrm>
                <a:off x="4777838" y="373721"/>
                <a:ext cx="2636321" cy="55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600" b="1" dirty="0"/>
                  <a:t>Catapult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879E4FE-CADD-495A-A272-807DE792AEF8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400" dirty="0"/>
                  <a:t>$25.00 per month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61ADF2D-63D1-45EF-8354-C85E9340B2FD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51A2626-ED2B-4509-967C-C1A76A9B52F8}"/>
                  </a:ext>
                </a:extLst>
              </p:cNvPr>
              <p:cNvSpPr txBox="1"/>
              <p:nvPr/>
            </p:nvSpPr>
            <p:spPr>
              <a:xfrm>
                <a:off x="4322618" y="2173185"/>
                <a:ext cx="1555667" cy="121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Data:</a:t>
                </a:r>
              </a:p>
              <a:p>
                <a:r>
                  <a:rPr lang="en-NZ" sz="1400" dirty="0"/>
                  <a:t>Minutes:</a:t>
                </a:r>
              </a:p>
              <a:p>
                <a:r>
                  <a:rPr lang="en-NZ" sz="1400" dirty="0"/>
                  <a:t>SMS: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0D4AACD-6F35-46AA-9F3F-FF0153BB85D1}"/>
                  </a:ext>
                </a:extLst>
              </p:cNvPr>
              <p:cNvSpPr txBox="1"/>
              <p:nvPr/>
            </p:nvSpPr>
            <p:spPr>
              <a:xfrm>
                <a:off x="6203867" y="2148183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1.5GB</a:t>
                </a:r>
              </a:p>
              <a:p>
                <a:pPr algn="r"/>
                <a:r>
                  <a:rPr lang="en-NZ" sz="1400" dirty="0"/>
                  <a:t>Unlimited</a:t>
                </a:r>
              </a:p>
              <a:p>
                <a:pPr algn="r"/>
                <a:r>
                  <a:rPr lang="en-NZ" sz="1400" dirty="0"/>
                  <a:t>150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C274FFB-143C-4BBF-B3BB-B3F49F425224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751CAB4-B471-4B40-8443-C6CE815990CD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Period:</a:t>
                </a:r>
              </a:p>
              <a:p>
                <a:r>
                  <a:rPr lang="en-NZ" sz="1400" dirty="0"/>
                  <a:t>Data Rollover:</a:t>
                </a:r>
              </a:p>
              <a:p>
                <a:r>
                  <a:rPr lang="en-NZ" sz="1400" dirty="0"/>
                  <a:t>Min. Rollover:</a:t>
                </a:r>
              </a:p>
              <a:p>
                <a:r>
                  <a:rPr lang="en-NZ" sz="1400" dirty="0"/>
                  <a:t>Data Hotspot: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396CF94-F6E9-41EB-B372-02DF51144A10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Monthly</a:t>
                </a:r>
              </a:p>
              <a:p>
                <a:pPr algn="r"/>
                <a:r>
                  <a:rPr lang="en-NZ" sz="1400" dirty="0"/>
                  <a:t>Yes</a:t>
                </a:r>
              </a:p>
              <a:p>
                <a:pPr algn="r"/>
                <a:r>
                  <a:rPr lang="en-NZ" sz="1400" dirty="0"/>
                  <a:t>NA</a:t>
                </a:r>
              </a:p>
              <a:p>
                <a:pPr algn="r"/>
                <a:r>
                  <a:rPr lang="en-NZ" sz="1400" dirty="0"/>
                  <a:t>No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4560550-20C4-456A-A42A-F5203118A918}"/>
                  </a:ext>
                </a:extLst>
              </p:cNvPr>
              <p:cNvSpPr txBox="1"/>
              <p:nvPr/>
            </p:nvSpPr>
            <p:spPr>
              <a:xfrm>
                <a:off x="4113810" y="1459701"/>
                <a:ext cx="3908959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40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Bonus data of 1GB per month</a:t>
                </a:r>
                <a:endParaRPr lang="en-NZ" sz="1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16D6C8-AD6D-4921-BA82-CCC39A1F36D3}"/>
                </a:ext>
              </a:extLst>
            </p:cNvPr>
            <p:cNvGrpSpPr/>
            <p:nvPr/>
          </p:nvGrpSpPr>
          <p:grpSpPr>
            <a:xfrm>
              <a:off x="8146799" y="923330"/>
              <a:ext cx="3888454" cy="5657108"/>
              <a:chOff x="4106882" y="103909"/>
              <a:chExt cx="4027025" cy="5774377"/>
            </a:xfrm>
          </p:grpSpPr>
          <p:sp>
            <p:nvSpPr>
              <p:cNvPr id="81" name="Flowchart: Alternate Process 80">
                <a:extLst>
                  <a:ext uri="{FF2B5EF4-FFF2-40B4-BE49-F238E27FC236}">
                    <a16:creationId xmlns:a16="http://schemas.microsoft.com/office/drawing/2014/main" id="{539CD16B-8B90-47C4-B102-ED02C649ABA2}"/>
                  </a:ext>
                </a:extLst>
              </p:cNvPr>
              <p:cNvSpPr/>
              <p:nvPr/>
            </p:nvSpPr>
            <p:spPr>
              <a:xfrm>
                <a:off x="4106882" y="103909"/>
                <a:ext cx="3978235" cy="5774377"/>
              </a:xfrm>
              <a:prstGeom prst="flowChartAlternateProcess">
                <a:avLst/>
              </a:prstGeom>
              <a:solidFill>
                <a:srgbClr val="FF7C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5478DD5-F1B4-4AD6-A34A-A95098E8CE6C}"/>
                  </a:ext>
                </a:extLst>
              </p:cNvPr>
              <p:cNvSpPr txBox="1"/>
              <p:nvPr/>
            </p:nvSpPr>
            <p:spPr>
              <a:xfrm>
                <a:off x="4777838" y="373721"/>
                <a:ext cx="2636321" cy="55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600" b="1" dirty="0"/>
                  <a:t>Tinny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CA4F22-ED2F-49B3-B777-D2B16CBB84CB}"/>
                  </a:ext>
                </a:extLst>
              </p:cNvPr>
              <p:cNvSpPr txBox="1"/>
              <p:nvPr/>
            </p:nvSpPr>
            <p:spPr>
              <a:xfrm>
                <a:off x="4453246" y="866132"/>
                <a:ext cx="3360717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400" dirty="0"/>
                  <a:t>$25.00 per month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CCA0A0-9142-4118-BFFE-EA522BE12B01}"/>
                  </a:ext>
                </a:extLst>
              </p:cNvPr>
              <p:cNvSpPr txBox="1"/>
              <p:nvPr/>
            </p:nvSpPr>
            <p:spPr>
              <a:xfrm>
                <a:off x="4155674" y="1387588"/>
                <a:ext cx="3978233" cy="50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4 person free calls at $5 per month</a:t>
                </a:r>
                <a:endParaRPr lang="en-NZ" sz="1400" dirty="0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AA8924D-DFF2-40DB-919E-B53DDA523123}"/>
                  </a:ext>
                </a:extLst>
              </p:cNvPr>
              <p:cNvCxnSpPr/>
              <p:nvPr/>
            </p:nvCxnSpPr>
            <p:spPr>
              <a:xfrm>
                <a:off x="4322618" y="199158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7E3FE44-FABE-4AA0-A673-89B7501C3AE7}"/>
                  </a:ext>
                </a:extLst>
              </p:cNvPr>
              <p:cNvSpPr txBox="1"/>
              <p:nvPr/>
            </p:nvSpPr>
            <p:spPr>
              <a:xfrm>
                <a:off x="4322618" y="2173185"/>
                <a:ext cx="1555667" cy="121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Data:</a:t>
                </a:r>
              </a:p>
              <a:p>
                <a:r>
                  <a:rPr lang="en-NZ" sz="1400" dirty="0"/>
                  <a:t>Minutes:</a:t>
                </a:r>
              </a:p>
              <a:p>
                <a:r>
                  <a:rPr lang="en-NZ" sz="1400" dirty="0"/>
                  <a:t>SMS: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27BD914-0F36-4339-8564-C351D3982542}"/>
                  </a:ext>
                </a:extLst>
              </p:cNvPr>
              <p:cNvSpPr txBox="1"/>
              <p:nvPr/>
            </p:nvSpPr>
            <p:spPr>
              <a:xfrm>
                <a:off x="6203867" y="2148183"/>
                <a:ext cx="1555668" cy="122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2.5GB</a:t>
                </a:r>
              </a:p>
              <a:p>
                <a:pPr algn="r"/>
                <a:r>
                  <a:rPr lang="en-NZ" sz="1400" dirty="0"/>
                  <a:t>90</a:t>
                </a:r>
              </a:p>
              <a:p>
                <a:pPr algn="r"/>
                <a:r>
                  <a:rPr lang="en-NZ" sz="1400" dirty="0"/>
                  <a:t>Unlimited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95470C5-5635-48D9-BBD5-7273BFB02236}"/>
                  </a:ext>
                </a:extLst>
              </p:cNvPr>
              <p:cNvCxnSpPr/>
              <p:nvPr/>
            </p:nvCxnSpPr>
            <p:spPr>
              <a:xfrm>
                <a:off x="4387931" y="3616528"/>
                <a:ext cx="34913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08721F7-870F-4139-AD5D-FA62C8B4E428}"/>
                  </a:ext>
                </a:extLst>
              </p:cNvPr>
              <p:cNvSpPr txBox="1"/>
              <p:nvPr/>
            </p:nvSpPr>
            <p:spPr>
              <a:xfrm>
                <a:off x="4346368" y="3909546"/>
                <a:ext cx="2054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Period:</a:t>
                </a:r>
              </a:p>
              <a:p>
                <a:r>
                  <a:rPr lang="en-NZ" sz="1400" dirty="0"/>
                  <a:t>Data Rollover:</a:t>
                </a:r>
              </a:p>
              <a:p>
                <a:r>
                  <a:rPr lang="en-NZ" sz="1400" dirty="0"/>
                  <a:t>Min. Rollover:</a:t>
                </a:r>
              </a:p>
              <a:p>
                <a:r>
                  <a:rPr lang="en-NZ" sz="1400" dirty="0"/>
                  <a:t>Data Hotspot: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4A8E2-F646-4360-9A63-6A37081D69B6}"/>
                  </a:ext>
                </a:extLst>
              </p:cNvPr>
              <p:cNvSpPr txBox="1"/>
              <p:nvPr/>
            </p:nvSpPr>
            <p:spPr>
              <a:xfrm>
                <a:off x="6227617" y="3884545"/>
                <a:ext cx="1555668" cy="160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dirty="0"/>
                  <a:t>Monthly</a:t>
                </a:r>
              </a:p>
              <a:p>
                <a:pPr algn="r"/>
                <a:r>
                  <a:rPr lang="en-NZ" sz="1400" dirty="0"/>
                  <a:t>No</a:t>
                </a:r>
              </a:p>
              <a:p>
                <a:pPr algn="r"/>
                <a:r>
                  <a:rPr lang="en-NZ" sz="1400" dirty="0"/>
                  <a:t>NA</a:t>
                </a:r>
              </a:p>
              <a:p>
                <a:pPr algn="r"/>
                <a:r>
                  <a:rPr lang="en-NZ" sz="1400" dirty="0"/>
                  <a:t>Yes</a:t>
                </a: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81E11C6D-5E1F-5945-A800-8CA4D95B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032" y="11311"/>
            <a:ext cx="530165" cy="74338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AC4DA00-EBE2-8C48-8BBC-9AE092143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60"/>
          <a:stretch/>
        </p:blipFill>
        <p:spPr>
          <a:xfrm>
            <a:off x="3279965" y="15000"/>
            <a:ext cx="1601911" cy="722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25D9D-CC1D-0749-A7F6-347845CD0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022" y="3430528"/>
            <a:ext cx="491773" cy="6592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0814B6-C975-6145-A475-CE0FF1CD9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198" y="3453441"/>
            <a:ext cx="532709" cy="9643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EDF35F2-48B5-CC46-8DE9-6CD567341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099" y="3444465"/>
            <a:ext cx="533870" cy="4874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BF70EA-8941-0C43-83A8-B2D872133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11" y="175163"/>
            <a:ext cx="753652" cy="3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69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505</Words>
  <Application>Microsoft Macintosh PowerPoint</Application>
  <PresentationFormat>Widescreen</PresentationFormat>
  <Paragraphs>226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19</cp:revision>
  <dcterms:created xsi:type="dcterms:W3CDTF">2020-07-23T02:00:16Z</dcterms:created>
  <dcterms:modified xsi:type="dcterms:W3CDTF">2020-08-21T04:33:45Z</dcterms:modified>
</cp:coreProperties>
</file>