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Comparison of interest rates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Amount (at 5%)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"$"#,##0.00_);[Red]\("$"#,##0.00\)</c:formatCode>
                <c:ptCount val="13"/>
                <c:pt idx="0" formatCode="&quot;$&quot;#,##0_);[Red]\(&quot;$&quot;#,##0\)">
                  <c:v>1000</c:v>
                </c:pt>
                <c:pt idx="1">
                  <c:v>1050</c:v>
                </c:pt>
                <c:pt idx="2">
                  <c:v>1102.5</c:v>
                </c:pt>
                <c:pt idx="3">
                  <c:v>1157.625</c:v>
                </c:pt>
                <c:pt idx="4">
                  <c:v>1215.5062500000001</c:v>
                </c:pt>
                <c:pt idx="5">
                  <c:v>1276.2815625000003</c:v>
                </c:pt>
                <c:pt idx="6">
                  <c:v>1340.0956406250004</c:v>
                </c:pt>
                <c:pt idx="7">
                  <c:v>1407.1004226562504</c:v>
                </c:pt>
                <c:pt idx="8">
                  <c:v>1477.4554437890631</c:v>
                </c:pt>
                <c:pt idx="9">
                  <c:v>1551.3282159785163</c:v>
                </c:pt>
                <c:pt idx="10">
                  <c:v>1628.8946267774422</c:v>
                </c:pt>
                <c:pt idx="11">
                  <c:v>1710.3393581163143</c:v>
                </c:pt>
                <c:pt idx="12">
                  <c:v>1795.8563260221301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F17-4FD1-A89B-70559D1CFE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Amount(at 10%) 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_("$"* #,##0.00_);_("$"* \(#,##0.00\);_("$"* "-"??_);_(@_)</c:formatCode>
                <c:ptCount val="13"/>
                <c:pt idx="0">
                  <c:v>1000</c:v>
                </c:pt>
                <c:pt idx="1">
                  <c:v>1100</c:v>
                </c:pt>
                <c:pt idx="2">
                  <c:v>1210</c:v>
                </c:pt>
                <c:pt idx="3">
                  <c:v>1331</c:v>
                </c:pt>
                <c:pt idx="4">
                  <c:v>1464.1000000000001</c:v>
                </c:pt>
                <c:pt idx="5">
                  <c:v>1610.5100000000002</c:v>
                </c:pt>
                <c:pt idx="6">
                  <c:v>1771.5610000000004</c:v>
                </c:pt>
                <c:pt idx="7">
                  <c:v>1948.7171000000005</c:v>
                </c:pt>
                <c:pt idx="8">
                  <c:v>2143.5888100000006</c:v>
                </c:pt>
                <c:pt idx="9">
                  <c:v>2357.9476910000008</c:v>
                </c:pt>
                <c:pt idx="10">
                  <c:v>2593.7424601000012</c:v>
                </c:pt>
                <c:pt idx="11">
                  <c:v>2853.1167061100014</c:v>
                </c:pt>
                <c:pt idx="12">
                  <c:v>3138.4283767210018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F17-4FD1-A89B-70559D1CFEE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Amount (at 20%)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_("$"* #,##0.00_);_("$"* \(#,##0.00\);_("$"* "-"??_);_(@_)</c:formatCode>
                <c:ptCount val="13"/>
                <c:pt idx="0">
                  <c:v>1000</c:v>
                </c:pt>
                <c:pt idx="1">
                  <c:v>1200</c:v>
                </c:pt>
                <c:pt idx="2">
                  <c:v>1440</c:v>
                </c:pt>
                <c:pt idx="3">
                  <c:v>1728</c:v>
                </c:pt>
                <c:pt idx="4">
                  <c:v>2073.6</c:v>
                </c:pt>
                <c:pt idx="5">
                  <c:v>2488.3199999999997</c:v>
                </c:pt>
                <c:pt idx="6">
                  <c:v>2985.9839999999995</c:v>
                </c:pt>
                <c:pt idx="7">
                  <c:v>3583.1807999999992</c:v>
                </c:pt>
                <c:pt idx="8">
                  <c:v>4299.8169599999992</c:v>
                </c:pt>
                <c:pt idx="9">
                  <c:v>5159.7803519999989</c:v>
                </c:pt>
                <c:pt idx="10">
                  <c:v>6191.7364223999984</c:v>
                </c:pt>
                <c:pt idx="11">
                  <c:v>7430.0837068799974</c:v>
                </c:pt>
                <c:pt idx="12">
                  <c:v>8916.1004482559965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F17-4FD1-A89B-70559D1CFE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040392"/>
        <c:axId val="174040064"/>
      </c:scatterChart>
      <c:valAx>
        <c:axId val="174040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(years)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040064"/>
        <c:crosses val="autoZero"/>
        <c:crossBetween val="midCat"/>
      </c:valAx>
      <c:valAx>
        <c:axId val="174040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Amount 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_);[Red]\(&quot;$&quot;#,##0\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0403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03DD2-9964-46D4-B19D-C17DDC6D1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688483-241C-494F-8BF5-82848AE3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D986C-9F9C-4E5F-BC96-5D96BBEFD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9FCCC-C6DD-4E47-9CEB-464BF99E55E4}" type="datetimeFigureOut">
              <a:rPr lang="en-NZ" smtClean="0"/>
              <a:t>21/11/2019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9324B-5815-4032-B670-AE2D379B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A1124-2CFD-4421-8FB7-736BDFE36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B636-D7BD-45C7-B665-A099C1BBDDB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80722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E0EC6-3DA1-4CFB-B7FB-1737BBD77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69B492-11D2-4AE9-8649-D89A751C7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3F18-0876-446B-984A-CC9962222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9FCCC-C6DD-4E47-9CEB-464BF99E55E4}" type="datetimeFigureOut">
              <a:rPr lang="en-NZ" smtClean="0"/>
              <a:t>21/11/2019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9295C-C410-4C2F-A287-C2D0B84E4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29A96-0D18-4EEA-8E91-73E4DF0AD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B636-D7BD-45C7-B665-A099C1BBDDB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2611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2DB27E-BD36-483A-8A91-A6A5136AE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C3840A-63BB-45EE-84FD-CA08AF87F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7C0C0-6F0B-4F24-B3D3-CC788F37D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9FCCC-C6DD-4E47-9CEB-464BF99E55E4}" type="datetimeFigureOut">
              <a:rPr lang="en-NZ" smtClean="0"/>
              <a:t>21/11/2019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F1876-B4FB-4813-B4B7-299135355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19CB7-FC8C-46F7-B81E-D52484024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B636-D7BD-45C7-B665-A099C1BBDDB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30803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983B7-22BE-4C47-8866-6B8782D9C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1ABC4-4CF4-42AF-AA98-FD9B42AC3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8A495-D754-4370-BE57-414075BA7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9FCCC-C6DD-4E47-9CEB-464BF99E55E4}" type="datetimeFigureOut">
              <a:rPr lang="en-NZ" smtClean="0"/>
              <a:t>21/11/2019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46377-616B-4E8A-A142-53F2316A1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03CFB-29D0-46C1-B301-EB699AB2C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B636-D7BD-45C7-B665-A099C1BBDDB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54855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900D5-F658-4644-AC97-275E4B0BF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BF7C8-7EAA-45E0-A0B8-6C2A66A9D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80E83-9E75-4B1B-8972-9F6B209EF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9FCCC-C6DD-4E47-9CEB-464BF99E55E4}" type="datetimeFigureOut">
              <a:rPr lang="en-NZ" smtClean="0"/>
              <a:t>21/11/2019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92B2B-2268-4337-9061-B3BC75357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B7314-CDBB-4BBA-A212-8FD3DBEE7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B636-D7BD-45C7-B665-A099C1BBDDB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15615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1D51C-6D13-4E4F-9A23-581A9A06F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AC886-E41B-4492-A12B-CD485D18C8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D7AA82-E710-49D5-B91D-837CAB17C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F3638-C9A7-4A1E-9EDE-AEC9CA00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9FCCC-C6DD-4E47-9CEB-464BF99E55E4}" type="datetimeFigureOut">
              <a:rPr lang="en-NZ" smtClean="0"/>
              <a:t>21/11/2019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D7B9F-EB95-4AC9-ADC4-8C42CB991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A46F1-5BE6-46ED-8251-AD7F55914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B636-D7BD-45C7-B665-A099C1BBDDB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12215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6182D-80E8-48D1-9B0D-5792E47F4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CDC88-E6AF-4DC7-AE5B-7697CA324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70BA7C-C303-4D2B-AD31-070D13E98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981ED6-49F4-4AC6-9CA4-1FF69EF8D8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49BCA2-D029-4692-8A79-BFB326564D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F633CE-E561-41F5-9703-1E078DDA9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9FCCC-C6DD-4E47-9CEB-464BF99E55E4}" type="datetimeFigureOut">
              <a:rPr lang="en-NZ" smtClean="0"/>
              <a:t>21/11/2019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B47ECD-D445-430C-8794-20BEDA959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0C26E4-C4BB-4507-84B3-AE875D295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B636-D7BD-45C7-B665-A099C1BBDDB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46001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EE551-B15F-42AE-B1F8-6A297DAF0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DCB1DF-522E-497A-8A54-3CEB7B9AA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9FCCC-C6DD-4E47-9CEB-464BF99E55E4}" type="datetimeFigureOut">
              <a:rPr lang="en-NZ" smtClean="0"/>
              <a:t>21/11/2019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1EA1EE-F4E4-4AA4-B428-751285D2F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C14F5F-C658-4A5D-A122-B970824DF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B636-D7BD-45C7-B665-A099C1BBDDB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8272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E1C18C-9790-4C76-A3B8-CB0C32779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9FCCC-C6DD-4E47-9CEB-464BF99E55E4}" type="datetimeFigureOut">
              <a:rPr lang="en-NZ" smtClean="0"/>
              <a:t>21/11/2019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C2FEC7-8E92-4F26-BF96-941FD5F17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64849-9683-4726-B5F1-625545F5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B636-D7BD-45C7-B665-A099C1BBDDB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05629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1D705-4935-4A59-8B90-BB309A39F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FCCD4-831B-4585-9078-BFE55B36B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3FE69D-BAC1-4D7C-9490-CD34CBFEE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B6F8B3-CCE2-4973-B9B9-E82432481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9FCCC-C6DD-4E47-9CEB-464BF99E55E4}" type="datetimeFigureOut">
              <a:rPr lang="en-NZ" smtClean="0"/>
              <a:t>21/11/2019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93C009-DDFA-4695-99B6-956AACC0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85440F-55A6-4728-BE74-E2E41E3AE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B636-D7BD-45C7-B665-A099C1BBDDB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2237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004EC-0BA6-41D4-890B-7C32F4BD3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87F0F0-0223-42F7-8C2E-F2198374FC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6DC29F-CD15-41F3-891F-5B43E226C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CEBB1-2F11-4C14-989B-27492AE8B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9FCCC-C6DD-4E47-9CEB-464BF99E55E4}" type="datetimeFigureOut">
              <a:rPr lang="en-NZ" smtClean="0"/>
              <a:t>21/11/2019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7F1DE2-E8D3-45F5-96C1-E1E370176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58BAF-98FC-4318-8D95-9F69A80F8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B636-D7BD-45C7-B665-A099C1BBDDB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8358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E9EFE4-EFBF-44DC-A219-8E8010826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3E6FD-E8C6-431F-886D-A4C914B1B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F3BDD-3797-4C4F-A2C5-4969E29C4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9FCCC-C6DD-4E47-9CEB-464BF99E55E4}" type="datetimeFigureOut">
              <a:rPr lang="en-NZ" smtClean="0"/>
              <a:t>21/11/2019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10940-7CEE-4A26-92EF-50A274D97B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EE185-6F9A-475F-925A-42883B2FA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B636-D7BD-45C7-B665-A099C1BBDDB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81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person, grass, holding, cake&#10;&#10;Description automatically generated">
            <a:extLst>
              <a:ext uri="{FF2B5EF4-FFF2-40B4-BE49-F238E27FC236}">
                <a16:creationId xmlns:a16="http://schemas.microsoft.com/office/drawing/2014/main" id="{AD921033-B1AB-453E-901A-8987DD263E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1" b="594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3A1488-678D-4BC9-A1AD-CD95A13CD393}"/>
              </a:ext>
            </a:extLst>
          </p:cNvPr>
          <p:cNvSpPr txBox="1"/>
          <p:nvPr/>
        </p:nvSpPr>
        <p:spPr>
          <a:xfrm>
            <a:off x="1524000" y="1122362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 might have heard people talk about growing their money by putting it into a savings account.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do they mean?</a:t>
            </a:r>
          </a:p>
        </p:txBody>
      </p:sp>
    </p:spTree>
    <p:extLst>
      <p:ext uri="{BB962C8B-B14F-4D97-AF65-F5344CB8AC3E}">
        <p14:creationId xmlns:p14="http://schemas.microsoft.com/office/powerpoint/2010/main" val="1268911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:a16="http://schemas.microsoft.com/office/drawing/2014/main" id="{C933C8F1-9CE3-46EF-BC56-BF0B506B9A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9" b="1603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AF51D6-9A90-4736-BCC5-9849EB2DAE75}"/>
              </a:ext>
            </a:extLst>
          </p:cNvPr>
          <p:cNvSpPr txBox="1"/>
          <p:nvPr/>
        </p:nvSpPr>
        <p:spPr>
          <a:xfrm>
            <a:off x="1524000" y="1122362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Banks give you interest on the money you have in an account.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does an interest rate of 10% per annum mean?</a:t>
            </a:r>
          </a:p>
        </p:txBody>
      </p:sp>
    </p:spTree>
    <p:extLst>
      <p:ext uri="{BB962C8B-B14F-4D97-AF65-F5344CB8AC3E}">
        <p14:creationId xmlns:p14="http://schemas.microsoft.com/office/powerpoint/2010/main" val="1116963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lying on a bed&#10;&#10;Description automatically generated">
            <a:extLst>
              <a:ext uri="{FF2B5EF4-FFF2-40B4-BE49-F238E27FC236}">
                <a16:creationId xmlns:a16="http://schemas.microsoft.com/office/drawing/2014/main" id="{E737D271-C1F6-4339-90CE-7AD379255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7629"/>
            <a:ext cx="12192000" cy="80278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CF6ACA-1190-4C0B-A1F0-2811B5055865}"/>
              </a:ext>
            </a:extLst>
          </p:cNvPr>
          <p:cNvSpPr txBox="1"/>
          <p:nvPr/>
        </p:nvSpPr>
        <p:spPr>
          <a:xfrm>
            <a:off x="0" y="-597629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Interest compounds every year. </a:t>
            </a:r>
          </a:p>
          <a:p>
            <a:r>
              <a:rPr lang="en-NZ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That means you get interest on the new amount, not just the amount you first put in.</a:t>
            </a:r>
          </a:p>
          <a:p>
            <a:r>
              <a:rPr lang="en-NZ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Suppose that you deposited $1,000 at an interest rate of 10% p.a.</a:t>
            </a:r>
          </a:p>
          <a:p>
            <a:r>
              <a:rPr lang="en-NZ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How much would you expect to be in the account after 5 years.</a:t>
            </a:r>
          </a:p>
        </p:txBody>
      </p:sp>
    </p:spTree>
    <p:extLst>
      <p:ext uri="{BB962C8B-B14F-4D97-AF65-F5344CB8AC3E}">
        <p14:creationId xmlns:p14="http://schemas.microsoft.com/office/powerpoint/2010/main" val="134459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terest 10% capture">
            <a:hlinkClick r:id="" action="ppaction://media"/>
            <a:extLst>
              <a:ext uri="{FF2B5EF4-FFF2-40B4-BE49-F238E27FC236}">
                <a16:creationId xmlns:a16="http://schemas.microsoft.com/office/drawing/2014/main" id="{EC9AD064-D823-49A1-9AAD-02D1AF3C700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10350" y="0"/>
            <a:ext cx="54737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A61F01-D12F-4AC8-A8CE-28CEE0B52CD7}"/>
              </a:ext>
            </a:extLst>
          </p:cNvPr>
          <p:cNvSpPr txBox="1"/>
          <p:nvPr/>
        </p:nvSpPr>
        <p:spPr>
          <a:xfrm>
            <a:off x="435429" y="449943"/>
            <a:ext cx="5907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Watch the video to see how to set up a spreadsheet to calculate the interest.</a:t>
            </a:r>
          </a:p>
        </p:txBody>
      </p:sp>
    </p:spTree>
    <p:extLst>
      <p:ext uri="{BB962C8B-B14F-4D97-AF65-F5344CB8AC3E}">
        <p14:creationId xmlns:p14="http://schemas.microsoft.com/office/powerpoint/2010/main" val="424613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0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87EAAA-C8AF-41B7-9D12-05388553F25C}"/>
              </a:ext>
            </a:extLst>
          </p:cNvPr>
          <p:cNvSpPr txBox="1"/>
          <p:nvPr/>
        </p:nvSpPr>
        <p:spPr>
          <a:xfrm>
            <a:off x="280684" y="267063"/>
            <a:ext cx="11766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>
                <a:latin typeface="+mj-lt"/>
              </a:rPr>
              <a:t>Watch the video to see how to graph the relationship.</a:t>
            </a:r>
          </a:p>
        </p:txBody>
      </p:sp>
      <p:pic>
        <p:nvPicPr>
          <p:cNvPr id="3" name="Graph Interest rate_final">
            <a:hlinkClick r:id="" action="ppaction://media"/>
            <a:extLst>
              <a:ext uri="{FF2B5EF4-FFF2-40B4-BE49-F238E27FC236}">
                <a16:creationId xmlns:a16="http://schemas.microsoft.com/office/drawing/2014/main" id="{8F19DBB5-766B-4863-A9FB-B3A9F70CEFF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21680" y="1187378"/>
            <a:ext cx="8548640" cy="522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5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6B86057-8D5A-4C70-A252-E3FCF8A92E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035574"/>
              </p:ext>
            </p:extLst>
          </p:nvPr>
        </p:nvGraphicFramePr>
        <p:xfrm>
          <a:off x="362634" y="1838169"/>
          <a:ext cx="5733366" cy="4175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6683">
                  <a:extLst>
                    <a:ext uri="{9D8B030D-6E8A-4147-A177-3AD203B41FA5}">
                      <a16:colId xmlns:a16="http://schemas.microsoft.com/office/drawing/2014/main" val="2881127557"/>
                    </a:ext>
                  </a:extLst>
                </a:gridCol>
                <a:gridCol w="2866683">
                  <a:extLst>
                    <a:ext uri="{9D8B030D-6E8A-4147-A177-3AD203B41FA5}">
                      <a16:colId xmlns:a16="http://schemas.microsoft.com/office/drawing/2014/main" val="1758046090"/>
                    </a:ext>
                  </a:extLst>
                </a:gridCol>
              </a:tblGrid>
              <a:tr h="596571">
                <a:tc>
                  <a:txBody>
                    <a:bodyPr/>
                    <a:lstStyle/>
                    <a:p>
                      <a:pPr algn="ctr" fontAlgn="b"/>
                      <a:r>
                        <a:rPr lang="en-NZ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64178"/>
                  </a:ext>
                </a:extLst>
              </a:tr>
              <a:tr h="596571">
                <a:tc>
                  <a:txBody>
                    <a:bodyPr/>
                    <a:lstStyle/>
                    <a:p>
                      <a:pPr algn="ctr" fontAlgn="b"/>
                      <a:r>
                        <a:rPr lang="en-NZ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1,000.00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78681"/>
                  </a:ext>
                </a:extLst>
              </a:tr>
              <a:tr h="596571">
                <a:tc>
                  <a:txBody>
                    <a:bodyPr/>
                    <a:lstStyle/>
                    <a:p>
                      <a:pPr algn="ctr" fontAlgn="b"/>
                      <a:r>
                        <a:rPr lang="en-NZ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1,100.00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337492"/>
                  </a:ext>
                </a:extLst>
              </a:tr>
              <a:tr h="596571">
                <a:tc>
                  <a:txBody>
                    <a:bodyPr/>
                    <a:lstStyle/>
                    <a:p>
                      <a:pPr algn="ctr" fontAlgn="b"/>
                      <a:r>
                        <a:rPr lang="en-NZ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1,210.00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912331"/>
                  </a:ext>
                </a:extLst>
              </a:tr>
              <a:tr h="596571">
                <a:tc>
                  <a:txBody>
                    <a:bodyPr/>
                    <a:lstStyle/>
                    <a:p>
                      <a:pPr algn="ctr" fontAlgn="b"/>
                      <a:r>
                        <a:rPr lang="en-NZ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1,331.00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420804"/>
                  </a:ext>
                </a:extLst>
              </a:tr>
              <a:tr h="596571">
                <a:tc>
                  <a:txBody>
                    <a:bodyPr/>
                    <a:lstStyle/>
                    <a:p>
                      <a:pPr algn="ctr" fontAlgn="b"/>
                      <a:r>
                        <a:rPr lang="en-NZ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1,464.10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220248"/>
                  </a:ext>
                </a:extLst>
              </a:tr>
              <a:tr h="596571">
                <a:tc>
                  <a:txBody>
                    <a:bodyPr/>
                    <a:lstStyle/>
                    <a:p>
                      <a:pPr algn="ctr" fontAlgn="b"/>
                      <a:r>
                        <a:rPr lang="en-NZ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1,610.51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99000"/>
                  </a:ext>
                </a:extLst>
              </a:tr>
            </a:tbl>
          </a:graphicData>
        </a:graphic>
      </p:graphicFrame>
      <p:sp>
        <p:nvSpPr>
          <p:cNvPr id="4" name="Callout: Line 3">
            <a:extLst>
              <a:ext uri="{FF2B5EF4-FFF2-40B4-BE49-F238E27FC236}">
                <a16:creationId xmlns:a16="http://schemas.microsoft.com/office/drawing/2014/main" id="{4D0DDC7A-A90B-4353-A6C4-C20CF82BF7A6}"/>
              </a:ext>
            </a:extLst>
          </p:cNvPr>
          <p:cNvSpPr/>
          <p:nvPr/>
        </p:nvSpPr>
        <p:spPr>
          <a:xfrm>
            <a:off x="7679397" y="2989505"/>
            <a:ext cx="4149969" cy="590844"/>
          </a:xfrm>
          <a:prstGeom prst="borderCallout1">
            <a:avLst>
              <a:gd name="adj1" fmla="val 52083"/>
              <a:gd name="adj2" fmla="val 1158"/>
              <a:gd name="adj3" fmla="val 52976"/>
              <a:gd name="adj4" fmla="val -37994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NZ" sz="2400" dirty="0">
                <a:solidFill>
                  <a:srgbClr val="002060"/>
                </a:solidFill>
              </a:rPr>
              <a:t>1000 x 1.1</a:t>
            </a:r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95DF7E35-761C-436E-9E3B-8097348D202F}"/>
              </a:ext>
            </a:extLst>
          </p:cNvPr>
          <p:cNvSpPr/>
          <p:nvPr/>
        </p:nvSpPr>
        <p:spPr>
          <a:xfrm>
            <a:off x="7679396" y="3616677"/>
            <a:ext cx="4149969" cy="590844"/>
          </a:xfrm>
          <a:prstGeom prst="borderCallout1">
            <a:avLst>
              <a:gd name="adj1" fmla="val 52083"/>
              <a:gd name="adj2" fmla="val 1158"/>
              <a:gd name="adj3" fmla="val 52976"/>
              <a:gd name="adj4" fmla="val -37994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NZ" sz="2400" dirty="0">
                <a:solidFill>
                  <a:srgbClr val="002060"/>
                </a:solidFill>
              </a:rPr>
              <a:t>1000 x 1.1 x 1.1</a:t>
            </a:r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B4DA6D7C-D276-48AB-AEFA-E1079D60225A}"/>
              </a:ext>
            </a:extLst>
          </p:cNvPr>
          <p:cNvSpPr/>
          <p:nvPr/>
        </p:nvSpPr>
        <p:spPr>
          <a:xfrm>
            <a:off x="7679397" y="4243849"/>
            <a:ext cx="4149969" cy="590844"/>
          </a:xfrm>
          <a:prstGeom prst="borderCallout1">
            <a:avLst>
              <a:gd name="adj1" fmla="val 52083"/>
              <a:gd name="adj2" fmla="val 1158"/>
              <a:gd name="adj3" fmla="val 52976"/>
              <a:gd name="adj4" fmla="val -37994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NZ" sz="2400" dirty="0">
                <a:solidFill>
                  <a:srgbClr val="002060"/>
                </a:solidFill>
              </a:rPr>
              <a:t>1000 x 1.1 x 1.1 x 1.1</a:t>
            </a:r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7AD5C9DB-8244-4C21-96DB-CEBA6183DD93}"/>
              </a:ext>
            </a:extLst>
          </p:cNvPr>
          <p:cNvSpPr/>
          <p:nvPr/>
        </p:nvSpPr>
        <p:spPr>
          <a:xfrm>
            <a:off x="7679396" y="4871021"/>
            <a:ext cx="4149969" cy="590844"/>
          </a:xfrm>
          <a:prstGeom prst="borderCallout1">
            <a:avLst>
              <a:gd name="adj1" fmla="val 52083"/>
              <a:gd name="adj2" fmla="val 1158"/>
              <a:gd name="adj3" fmla="val 52976"/>
              <a:gd name="adj4" fmla="val -37994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NZ" sz="2400" dirty="0">
                <a:solidFill>
                  <a:srgbClr val="002060"/>
                </a:solidFill>
              </a:rPr>
              <a:t>1000 x 1.1 x 1.1 x 1.1 x 1.1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28570E-F3BA-46D5-9352-A933429D7D9C}"/>
              </a:ext>
            </a:extLst>
          </p:cNvPr>
          <p:cNvSpPr txBox="1"/>
          <p:nvPr/>
        </p:nvSpPr>
        <p:spPr>
          <a:xfrm>
            <a:off x="280684" y="267063"/>
            <a:ext cx="10354491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700" dirty="0">
                <a:latin typeface="+mj-lt"/>
              </a:rPr>
              <a:t>What pattern do you notice?</a:t>
            </a:r>
          </a:p>
        </p:txBody>
      </p:sp>
    </p:spTree>
    <p:extLst>
      <p:ext uri="{BB962C8B-B14F-4D97-AF65-F5344CB8AC3E}">
        <p14:creationId xmlns:p14="http://schemas.microsoft.com/office/powerpoint/2010/main" val="39344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D51990-6C9F-43A8-B6AC-4EA7BD8BBCE7}"/>
              </a:ext>
            </a:extLst>
          </p:cNvPr>
          <p:cNvSpPr txBox="1"/>
          <p:nvPr/>
        </p:nvSpPr>
        <p:spPr>
          <a:xfrm>
            <a:off x="478302" y="309489"/>
            <a:ext cx="111416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>
                <a:latin typeface="+mj-lt"/>
              </a:rPr>
              <a:t>Start with the original amount of $1,000.</a:t>
            </a:r>
          </a:p>
          <a:p>
            <a:r>
              <a:rPr lang="en-NZ" sz="3600" dirty="0">
                <a:latin typeface="+mj-lt"/>
              </a:rPr>
              <a:t>Investigate what happens to the amount in the account after 10 years as the interest rate varies.</a:t>
            </a:r>
          </a:p>
          <a:p>
            <a:r>
              <a:rPr lang="en-NZ" sz="3600" dirty="0">
                <a:latin typeface="+mj-lt"/>
              </a:rPr>
              <a:t>You might try 2%, 5% and 20%.</a:t>
            </a:r>
          </a:p>
          <a:p>
            <a:r>
              <a:rPr lang="en-NZ" sz="3600" dirty="0">
                <a:latin typeface="+mj-lt"/>
              </a:rPr>
              <a:t>What is the effect of changing the interest rate?</a:t>
            </a:r>
          </a:p>
        </p:txBody>
      </p:sp>
    </p:spTree>
    <p:extLst>
      <p:ext uri="{BB962C8B-B14F-4D97-AF65-F5344CB8AC3E}">
        <p14:creationId xmlns:p14="http://schemas.microsoft.com/office/powerpoint/2010/main" val="3720181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91C0CE4-C638-42E7-876B-1DDBEED51D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2283419"/>
              </p:ext>
            </p:extLst>
          </p:nvPr>
        </p:nvGraphicFramePr>
        <p:xfrm>
          <a:off x="1650380" y="0"/>
          <a:ext cx="8162693" cy="5843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B6C2A8A-0DDA-41AD-9EEE-DE735681FE02}"/>
              </a:ext>
            </a:extLst>
          </p:cNvPr>
          <p:cNvSpPr txBox="1"/>
          <p:nvPr/>
        </p:nvSpPr>
        <p:spPr>
          <a:xfrm>
            <a:off x="267628" y="6027003"/>
            <a:ext cx="11924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What is the effect of doubling the interest rate on the amount after ten years?</a:t>
            </a:r>
          </a:p>
          <a:p>
            <a:r>
              <a:rPr lang="en-NZ" sz="2400" dirty="0"/>
              <a:t>Why does this happen?</a:t>
            </a:r>
          </a:p>
        </p:txBody>
      </p:sp>
    </p:spTree>
    <p:extLst>
      <p:ext uri="{BB962C8B-B14F-4D97-AF65-F5344CB8AC3E}">
        <p14:creationId xmlns:p14="http://schemas.microsoft.com/office/powerpoint/2010/main" val="2225522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FBF456321AD84CA8D6E255B4B66178" ma:contentTypeVersion="10" ma:contentTypeDescription="Create a new document." ma:contentTypeScope="" ma:versionID="17511a964329228c506b21ede240621e">
  <xsd:schema xmlns:xsd="http://www.w3.org/2001/XMLSchema" xmlns:xs="http://www.w3.org/2001/XMLSchema" xmlns:p="http://schemas.microsoft.com/office/2006/metadata/properties" xmlns:ns2="a16ea9f8-faa7-4fe2-ae86-80b2961ee12e" xmlns:ns3="4dd812d2-84b1-4023-b8ac-133e620318a5" targetNamespace="http://schemas.microsoft.com/office/2006/metadata/properties" ma:root="true" ma:fieldsID="ee49c0817ae753ed4feacb5d5945d2d6" ns2:_="" ns3:_="">
    <xsd:import namespace="a16ea9f8-faa7-4fe2-ae86-80b2961ee12e"/>
    <xsd:import namespace="4dd812d2-84b1-4023-b8ac-133e620318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6ea9f8-faa7-4fe2-ae86-80b2961ee1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d812d2-84b1-4023-b8ac-133e620318a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CAA501-7670-4EA0-9313-CB771B80FAD1}"/>
</file>

<file path=customXml/itemProps2.xml><?xml version="1.0" encoding="utf-8"?>
<ds:datastoreItem xmlns:ds="http://schemas.openxmlformats.org/officeDocument/2006/customXml" ds:itemID="{55C85F23-3DB1-4CC0-B2DA-6E55514B78DC}"/>
</file>

<file path=customXml/itemProps3.xml><?xml version="1.0" encoding="utf-8"?>
<ds:datastoreItem xmlns:ds="http://schemas.openxmlformats.org/officeDocument/2006/customXml" ds:itemID="{E530F137-4F56-4D67-8CB5-35643E1ABDD5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264</Words>
  <Application>Microsoft Office PowerPoint</Application>
  <PresentationFormat>Widescreen</PresentationFormat>
  <Paragraphs>38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Wright</dc:creator>
  <cp:lastModifiedBy>Vince Wright</cp:lastModifiedBy>
  <cp:revision>1</cp:revision>
  <dcterms:created xsi:type="dcterms:W3CDTF">2019-11-20T21:06:54Z</dcterms:created>
  <dcterms:modified xsi:type="dcterms:W3CDTF">2019-11-20T21:14:44Z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0x0101001DFBF456321AD84CA8D6E255B4B66178</vt:lpwstr>
  </property>
</Properties>
</file>