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CC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13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750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401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99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023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400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098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248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048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36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87E2-7888-411F-9CDC-AFEFB302207A}" type="datetimeFigureOut">
              <a:rPr lang="en-NZ" smtClean="0"/>
              <a:t>28/11/19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0425-D19F-4110-90DE-FE84558757B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707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B23FDB-21E9-483C-BBAE-B18BB1877D45}"/>
              </a:ext>
            </a:extLst>
          </p:cNvPr>
          <p:cNvSpPr txBox="1"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Another example of exponential ‘growth’.</a:t>
            </a:r>
            <a:endParaRPr lang="en-US" sz="4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96B98-D31C-4106-A536-4A9D731C4979}"/>
              </a:ext>
            </a:extLst>
          </p:cNvPr>
          <p:cNvSpPr txBox="1"/>
          <p:nvPr/>
        </p:nvSpPr>
        <p:spPr>
          <a:xfrm>
            <a:off x="804997" y="2272143"/>
            <a:ext cx="4900859" cy="272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</a:rPr>
              <a:t>If you go into hospital for an operation you are likely to have a lure inserted. Then the medical professionals can inject drugs, like anesthetics and antibiotics, directly into your bloodstream.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</a:rPr>
              <a:t>Plasma in the blood carries the drug around your body.</a:t>
            </a:r>
          </a:p>
        </p:txBody>
      </p:sp>
      <p:pic>
        <p:nvPicPr>
          <p:cNvPr id="8" name="Picture 7" descr="A picture containing person, holding, woman, table&#10;&#10;Description automatically generated">
            <a:extLst>
              <a:ext uri="{FF2B5EF4-FFF2-40B4-BE49-F238E27FC236}">
                <a16:creationId xmlns:a16="http://schemas.microsoft.com/office/drawing/2014/main" id="{7080F4D5-74F6-E74F-967F-71334D00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80" y="375416"/>
            <a:ext cx="4505985" cy="61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1FA75-AB49-489F-A410-296977743968}"/>
              </a:ext>
            </a:extLst>
          </p:cNvPr>
          <p:cNvSpPr txBox="1"/>
          <p:nvPr/>
        </p:nvSpPr>
        <p:spPr>
          <a:xfrm>
            <a:off x="6585883" y="2335696"/>
            <a:ext cx="4805996" cy="2043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Monitoring the amount of a drug in the bloodstream is very important to the success of an operation. Too much can be as harmful as too little.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That is where mathematics comes in handy!</a:t>
            </a:r>
          </a:p>
        </p:txBody>
      </p:sp>
      <p:pic>
        <p:nvPicPr>
          <p:cNvPr id="5" name="Picture 4" descr="A person in a blue hat&#10;&#10;Description automatically generated">
            <a:extLst>
              <a:ext uri="{FF2B5EF4-FFF2-40B4-BE49-F238E27FC236}">
                <a16:creationId xmlns:a16="http://schemas.microsoft.com/office/drawing/2014/main" id="{DBCBEB83-CDF7-1845-94FA-6A862167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1" y="728593"/>
            <a:ext cx="5294519" cy="52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4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1C577-3DFB-4419-A174-7D89152A293E}"/>
              </a:ext>
            </a:extLst>
          </p:cNvPr>
          <p:cNvSpPr txBox="1"/>
          <p:nvPr/>
        </p:nvSpPr>
        <p:spPr>
          <a:xfrm>
            <a:off x="206884" y="116113"/>
            <a:ext cx="117782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/>
              <a:t>Every drug has a half-life, that is the time it takes for a human body to use, or throw out, half of the amount in the bloodstream. Let’s imagine that an anaesthetic has a half life of one hour. Before the operation 100mg of the drug is injected into your bloodstream. Each blue circle represents 1mg.</a:t>
            </a:r>
          </a:p>
          <a:p>
            <a:br>
              <a:rPr lang="en-NZ" sz="2200" dirty="0"/>
            </a:br>
            <a:r>
              <a:rPr lang="en-NZ" sz="2200" dirty="0"/>
              <a:t>Click to watch the animation.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E98287-6444-492E-805B-B69C2CE5EB25}"/>
              </a:ext>
            </a:extLst>
          </p:cNvPr>
          <p:cNvSpPr/>
          <p:nvPr/>
        </p:nvSpPr>
        <p:spPr>
          <a:xfrm>
            <a:off x="1505785" y="22122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6F109A-F3BF-4A9A-9768-D8E9E9A4B699}"/>
              </a:ext>
            </a:extLst>
          </p:cNvPr>
          <p:cNvSpPr/>
          <p:nvPr/>
        </p:nvSpPr>
        <p:spPr>
          <a:xfrm>
            <a:off x="1912185" y="22128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45368B-1EED-415E-A802-093EA8716F62}"/>
              </a:ext>
            </a:extLst>
          </p:cNvPr>
          <p:cNvSpPr/>
          <p:nvPr/>
        </p:nvSpPr>
        <p:spPr>
          <a:xfrm>
            <a:off x="2318585" y="22134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69A64B-2A7D-45A0-B7D5-36D935E0221B}"/>
              </a:ext>
            </a:extLst>
          </p:cNvPr>
          <p:cNvSpPr/>
          <p:nvPr/>
        </p:nvSpPr>
        <p:spPr>
          <a:xfrm>
            <a:off x="1505785" y="26186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F4A2E8-DF09-431A-8A13-CFC0A5EC88B3}"/>
              </a:ext>
            </a:extLst>
          </p:cNvPr>
          <p:cNvSpPr/>
          <p:nvPr/>
        </p:nvSpPr>
        <p:spPr>
          <a:xfrm>
            <a:off x="1912185" y="26192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2E952-AF64-4CC0-9238-632276B7FDA9}"/>
              </a:ext>
            </a:extLst>
          </p:cNvPr>
          <p:cNvSpPr/>
          <p:nvPr/>
        </p:nvSpPr>
        <p:spPr>
          <a:xfrm>
            <a:off x="2318585" y="26198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F8AC26-B952-4661-8786-AF0153EA2DDF}"/>
              </a:ext>
            </a:extLst>
          </p:cNvPr>
          <p:cNvSpPr/>
          <p:nvPr/>
        </p:nvSpPr>
        <p:spPr>
          <a:xfrm>
            <a:off x="1505785" y="30241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7AF73A2-F95A-4238-8068-24AB7C6E7E16}"/>
              </a:ext>
            </a:extLst>
          </p:cNvPr>
          <p:cNvSpPr/>
          <p:nvPr/>
        </p:nvSpPr>
        <p:spPr>
          <a:xfrm>
            <a:off x="1912185" y="30247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8C06591-3FA5-4854-AAB9-55257E94E921}"/>
              </a:ext>
            </a:extLst>
          </p:cNvPr>
          <p:cNvSpPr/>
          <p:nvPr/>
        </p:nvSpPr>
        <p:spPr>
          <a:xfrm>
            <a:off x="1505785" y="34305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FB73C35-F590-4D80-AE6F-F63B2F6E8A78}"/>
              </a:ext>
            </a:extLst>
          </p:cNvPr>
          <p:cNvSpPr/>
          <p:nvPr/>
        </p:nvSpPr>
        <p:spPr>
          <a:xfrm>
            <a:off x="1912185" y="3431113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C8852E2-AFD3-4C0D-AF49-2A855F7693BD}"/>
              </a:ext>
            </a:extLst>
          </p:cNvPr>
          <p:cNvSpPr/>
          <p:nvPr/>
        </p:nvSpPr>
        <p:spPr>
          <a:xfrm>
            <a:off x="1505785" y="3838714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BC6E694-4A0F-47BF-981B-07ABEAA638EA}"/>
              </a:ext>
            </a:extLst>
          </p:cNvPr>
          <p:cNvSpPr/>
          <p:nvPr/>
        </p:nvSpPr>
        <p:spPr>
          <a:xfrm>
            <a:off x="1912185" y="3839314"/>
            <a:ext cx="406400" cy="406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A6DC274-7AE3-4F8B-92CB-71B38C52BFDB}"/>
              </a:ext>
            </a:extLst>
          </p:cNvPr>
          <p:cNvGrpSpPr/>
          <p:nvPr/>
        </p:nvGrpSpPr>
        <p:grpSpPr>
          <a:xfrm>
            <a:off x="1505785" y="4245114"/>
            <a:ext cx="2046514" cy="2031485"/>
            <a:chOff x="508000" y="3937001"/>
            <a:chExt cx="2046514" cy="2031485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FFB4AC-A9D0-40C4-9FF1-F9F6D00D00C7}"/>
                </a:ext>
              </a:extLst>
            </p:cNvPr>
            <p:cNvSpPr/>
            <p:nvPr/>
          </p:nvSpPr>
          <p:spPr>
            <a:xfrm>
              <a:off x="508000" y="39370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C79447F-2472-4667-81B1-190EFB20142C}"/>
                </a:ext>
              </a:extLst>
            </p:cNvPr>
            <p:cNvSpPr/>
            <p:nvPr/>
          </p:nvSpPr>
          <p:spPr>
            <a:xfrm>
              <a:off x="914400" y="39376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65B39C4-88EB-4DFA-94C5-E20A17AFEDB2}"/>
                </a:ext>
              </a:extLst>
            </p:cNvPr>
            <p:cNvSpPr/>
            <p:nvPr/>
          </p:nvSpPr>
          <p:spPr>
            <a:xfrm>
              <a:off x="1320800" y="39382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D41F7D-B390-4332-8229-AF6A88527824}"/>
                </a:ext>
              </a:extLst>
            </p:cNvPr>
            <p:cNvSpPr/>
            <p:nvPr/>
          </p:nvSpPr>
          <p:spPr>
            <a:xfrm>
              <a:off x="1727200" y="39379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807EC0E-F068-4C03-8239-94B31CFB424F}"/>
                </a:ext>
              </a:extLst>
            </p:cNvPr>
            <p:cNvSpPr/>
            <p:nvPr/>
          </p:nvSpPr>
          <p:spPr>
            <a:xfrm>
              <a:off x="2133600" y="39379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09BCA7-56AC-4EEF-8773-8BC09C1E8980}"/>
                </a:ext>
              </a:extLst>
            </p:cNvPr>
            <p:cNvSpPr/>
            <p:nvPr/>
          </p:nvSpPr>
          <p:spPr>
            <a:xfrm>
              <a:off x="508000" y="43283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D03DC7B-6F0E-456D-AB52-4E1BF9D659C2}"/>
                </a:ext>
              </a:extLst>
            </p:cNvPr>
            <p:cNvSpPr/>
            <p:nvPr/>
          </p:nvSpPr>
          <p:spPr>
            <a:xfrm>
              <a:off x="914400" y="43289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1299220-9A48-43B3-A13C-A9230FBFD149}"/>
                </a:ext>
              </a:extLst>
            </p:cNvPr>
            <p:cNvSpPr/>
            <p:nvPr/>
          </p:nvSpPr>
          <p:spPr>
            <a:xfrm>
              <a:off x="1320800" y="43295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81304EF-B030-4C2B-BE47-C910E2013D27}"/>
                </a:ext>
              </a:extLst>
            </p:cNvPr>
            <p:cNvSpPr/>
            <p:nvPr/>
          </p:nvSpPr>
          <p:spPr>
            <a:xfrm>
              <a:off x="1727200" y="43292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76A0672-6BF3-4A2C-BE14-8F2297463F1F}"/>
                </a:ext>
              </a:extLst>
            </p:cNvPr>
            <p:cNvSpPr/>
            <p:nvPr/>
          </p:nvSpPr>
          <p:spPr>
            <a:xfrm>
              <a:off x="2133600" y="43292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CFEC761-7F0B-4FDE-823B-9BB3494F99CE}"/>
                </a:ext>
              </a:extLst>
            </p:cNvPr>
            <p:cNvSpPr/>
            <p:nvPr/>
          </p:nvSpPr>
          <p:spPr>
            <a:xfrm>
              <a:off x="508000" y="47347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37FFD6-D0F5-4450-AEEA-ECE13E2473FE}"/>
                </a:ext>
              </a:extLst>
            </p:cNvPr>
            <p:cNvSpPr/>
            <p:nvPr/>
          </p:nvSpPr>
          <p:spPr>
            <a:xfrm>
              <a:off x="914400" y="47353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5A24F53-DCCE-4986-BF03-D39C3388E463}"/>
                </a:ext>
              </a:extLst>
            </p:cNvPr>
            <p:cNvSpPr/>
            <p:nvPr/>
          </p:nvSpPr>
          <p:spPr>
            <a:xfrm>
              <a:off x="1320800" y="47359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9D0AB46-C3F1-4846-9100-F87AF1B549EA}"/>
                </a:ext>
              </a:extLst>
            </p:cNvPr>
            <p:cNvSpPr/>
            <p:nvPr/>
          </p:nvSpPr>
          <p:spPr>
            <a:xfrm>
              <a:off x="1727200" y="47356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B4194BC-5380-4F3B-8617-FEF404377578}"/>
                </a:ext>
              </a:extLst>
            </p:cNvPr>
            <p:cNvSpPr/>
            <p:nvPr/>
          </p:nvSpPr>
          <p:spPr>
            <a:xfrm>
              <a:off x="2133600" y="47356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40C0C90-0D5E-41B6-AE91-AD5EAA189A0F}"/>
                </a:ext>
              </a:extLst>
            </p:cNvPr>
            <p:cNvSpPr/>
            <p:nvPr/>
          </p:nvSpPr>
          <p:spPr>
            <a:xfrm>
              <a:off x="522514" y="51544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88273ED-4D90-46C0-A059-A3D5421ABC02}"/>
                </a:ext>
              </a:extLst>
            </p:cNvPr>
            <p:cNvSpPr/>
            <p:nvPr/>
          </p:nvSpPr>
          <p:spPr>
            <a:xfrm>
              <a:off x="928914" y="51550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C42FE76-035F-4FEF-B52C-227C98EFD818}"/>
                </a:ext>
              </a:extLst>
            </p:cNvPr>
            <p:cNvSpPr/>
            <p:nvPr/>
          </p:nvSpPr>
          <p:spPr>
            <a:xfrm>
              <a:off x="1335314" y="51556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9CCF5F7-4338-4A9E-8BAF-F6F794E57BC8}"/>
                </a:ext>
              </a:extLst>
            </p:cNvPr>
            <p:cNvSpPr/>
            <p:nvPr/>
          </p:nvSpPr>
          <p:spPr>
            <a:xfrm>
              <a:off x="1741714" y="51553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8F53427-C7B8-45B8-A106-39CB331863E6}"/>
                </a:ext>
              </a:extLst>
            </p:cNvPr>
            <p:cNvSpPr/>
            <p:nvPr/>
          </p:nvSpPr>
          <p:spPr>
            <a:xfrm>
              <a:off x="2148114" y="51553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DE9B4B5-F25F-4D48-9A55-63F4E2DC2A11}"/>
                </a:ext>
              </a:extLst>
            </p:cNvPr>
            <p:cNvSpPr/>
            <p:nvPr/>
          </p:nvSpPr>
          <p:spPr>
            <a:xfrm>
              <a:off x="522514" y="55608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57216AE-8E06-4C06-AC3F-4A33A70A33C8}"/>
                </a:ext>
              </a:extLst>
            </p:cNvPr>
            <p:cNvSpPr/>
            <p:nvPr/>
          </p:nvSpPr>
          <p:spPr>
            <a:xfrm>
              <a:off x="928914" y="55614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C3D3D5E-BBFC-4DE9-8DAD-FD00099D7EC5}"/>
                </a:ext>
              </a:extLst>
            </p:cNvPr>
            <p:cNvSpPr/>
            <p:nvPr/>
          </p:nvSpPr>
          <p:spPr>
            <a:xfrm>
              <a:off x="1335314" y="55620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026F09E-4992-4FA7-AD33-F4EB3A0D2C94}"/>
                </a:ext>
              </a:extLst>
            </p:cNvPr>
            <p:cNvSpPr/>
            <p:nvPr/>
          </p:nvSpPr>
          <p:spPr>
            <a:xfrm>
              <a:off x="1741714" y="55617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7CFE7C9-0589-4DFF-963A-7CE77172B719}"/>
                </a:ext>
              </a:extLst>
            </p:cNvPr>
            <p:cNvSpPr/>
            <p:nvPr/>
          </p:nvSpPr>
          <p:spPr>
            <a:xfrm>
              <a:off x="2148114" y="55617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A1AD40D-B5A4-4003-B8D4-5D8B89E3905F}"/>
              </a:ext>
            </a:extLst>
          </p:cNvPr>
          <p:cNvGrpSpPr/>
          <p:nvPr/>
        </p:nvGrpSpPr>
        <p:grpSpPr>
          <a:xfrm>
            <a:off x="3537785" y="2212213"/>
            <a:ext cx="2046514" cy="4064386"/>
            <a:chOff x="2540000" y="1904100"/>
            <a:chExt cx="2046514" cy="40643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37313A-EDFD-4E58-8C2F-7D1594E5DBA4}"/>
                </a:ext>
              </a:extLst>
            </p:cNvPr>
            <p:cNvSpPr/>
            <p:nvPr/>
          </p:nvSpPr>
          <p:spPr>
            <a:xfrm>
              <a:off x="2540000" y="19041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9E86C3-99CF-4A1E-AECE-F3DD1A4AFDF9}"/>
                </a:ext>
              </a:extLst>
            </p:cNvPr>
            <p:cNvSpPr/>
            <p:nvPr/>
          </p:nvSpPr>
          <p:spPr>
            <a:xfrm>
              <a:off x="2946400" y="19047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DABAD0-46B8-4D38-AE9B-AD1658AC820C}"/>
                </a:ext>
              </a:extLst>
            </p:cNvPr>
            <p:cNvSpPr/>
            <p:nvPr/>
          </p:nvSpPr>
          <p:spPr>
            <a:xfrm>
              <a:off x="3352800" y="19053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E4111CD-9ACB-447D-851F-A42E706A07D9}"/>
                </a:ext>
              </a:extLst>
            </p:cNvPr>
            <p:cNvSpPr/>
            <p:nvPr/>
          </p:nvSpPr>
          <p:spPr>
            <a:xfrm>
              <a:off x="3759200" y="19050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702F14-0DD6-4FBD-906A-32548866303B}"/>
                </a:ext>
              </a:extLst>
            </p:cNvPr>
            <p:cNvSpPr/>
            <p:nvPr/>
          </p:nvSpPr>
          <p:spPr>
            <a:xfrm>
              <a:off x="4165600" y="19050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2CDC90-B939-4642-AAAD-ABFF3F3B4D10}"/>
                </a:ext>
              </a:extLst>
            </p:cNvPr>
            <p:cNvSpPr/>
            <p:nvPr/>
          </p:nvSpPr>
          <p:spPr>
            <a:xfrm>
              <a:off x="2540000" y="23105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B46185-17A6-466D-AB36-7DFD5B9831F8}"/>
                </a:ext>
              </a:extLst>
            </p:cNvPr>
            <p:cNvSpPr/>
            <p:nvPr/>
          </p:nvSpPr>
          <p:spPr>
            <a:xfrm>
              <a:off x="2946400" y="23111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136810-7E3F-45F4-B980-E0D4676A5572}"/>
                </a:ext>
              </a:extLst>
            </p:cNvPr>
            <p:cNvSpPr/>
            <p:nvPr/>
          </p:nvSpPr>
          <p:spPr>
            <a:xfrm>
              <a:off x="3352800" y="23117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C061DE-E733-41F0-A288-7D91CA108588}"/>
                </a:ext>
              </a:extLst>
            </p:cNvPr>
            <p:cNvSpPr/>
            <p:nvPr/>
          </p:nvSpPr>
          <p:spPr>
            <a:xfrm>
              <a:off x="3759200" y="23114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58A891-E9BE-4293-A829-EDF78DE362F4}"/>
                </a:ext>
              </a:extLst>
            </p:cNvPr>
            <p:cNvSpPr/>
            <p:nvPr/>
          </p:nvSpPr>
          <p:spPr>
            <a:xfrm>
              <a:off x="4165600" y="23114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C2CDFB5-7789-480F-9549-4490C8BA1DD8}"/>
                </a:ext>
              </a:extLst>
            </p:cNvPr>
            <p:cNvSpPr/>
            <p:nvPr/>
          </p:nvSpPr>
          <p:spPr>
            <a:xfrm>
              <a:off x="2540000" y="27160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35B423-6629-4713-9BB9-6CE62AF08BA3}"/>
                </a:ext>
              </a:extLst>
            </p:cNvPr>
            <p:cNvSpPr/>
            <p:nvPr/>
          </p:nvSpPr>
          <p:spPr>
            <a:xfrm>
              <a:off x="2946400" y="27166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033BC58-7161-4B24-8B26-62C6E18D34CE}"/>
                </a:ext>
              </a:extLst>
            </p:cNvPr>
            <p:cNvSpPr/>
            <p:nvPr/>
          </p:nvSpPr>
          <p:spPr>
            <a:xfrm>
              <a:off x="3352800" y="27172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B55898B-9785-4AEA-976E-1A1FA65156C2}"/>
                </a:ext>
              </a:extLst>
            </p:cNvPr>
            <p:cNvSpPr/>
            <p:nvPr/>
          </p:nvSpPr>
          <p:spPr>
            <a:xfrm>
              <a:off x="3759200" y="27169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1208804-62CE-4CAA-A667-C1F02CFF0EC5}"/>
                </a:ext>
              </a:extLst>
            </p:cNvPr>
            <p:cNvSpPr/>
            <p:nvPr/>
          </p:nvSpPr>
          <p:spPr>
            <a:xfrm>
              <a:off x="4165600" y="27169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7CF83FB-8A0F-4BA3-8AED-89E1CB84D01D}"/>
                </a:ext>
              </a:extLst>
            </p:cNvPr>
            <p:cNvSpPr/>
            <p:nvPr/>
          </p:nvSpPr>
          <p:spPr>
            <a:xfrm>
              <a:off x="2540000" y="31224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5DCACF5-CBA7-4DCE-AE7D-F1143E4C9848}"/>
                </a:ext>
              </a:extLst>
            </p:cNvPr>
            <p:cNvSpPr/>
            <p:nvPr/>
          </p:nvSpPr>
          <p:spPr>
            <a:xfrm>
              <a:off x="2946400" y="31230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8C503C2-439C-4483-8512-80F03956F1CB}"/>
                </a:ext>
              </a:extLst>
            </p:cNvPr>
            <p:cNvSpPr/>
            <p:nvPr/>
          </p:nvSpPr>
          <p:spPr>
            <a:xfrm>
              <a:off x="3352800" y="31236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035CC04-B5DC-4152-A710-7B3F0B647E39}"/>
                </a:ext>
              </a:extLst>
            </p:cNvPr>
            <p:cNvSpPr/>
            <p:nvPr/>
          </p:nvSpPr>
          <p:spPr>
            <a:xfrm>
              <a:off x="3759200" y="31233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95B79EB-A1BE-4715-88F2-42F553820FD5}"/>
                </a:ext>
              </a:extLst>
            </p:cNvPr>
            <p:cNvSpPr/>
            <p:nvPr/>
          </p:nvSpPr>
          <p:spPr>
            <a:xfrm>
              <a:off x="4165600" y="31233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7154E42-57DB-4F0C-9CBA-ED0E64E5A776}"/>
                </a:ext>
              </a:extLst>
            </p:cNvPr>
            <p:cNvSpPr/>
            <p:nvPr/>
          </p:nvSpPr>
          <p:spPr>
            <a:xfrm>
              <a:off x="2540000" y="35306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962717B-2F4D-41C8-8A25-526DB8C6E082}"/>
                </a:ext>
              </a:extLst>
            </p:cNvPr>
            <p:cNvSpPr/>
            <p:nvPr/>
          </p:nvSpPr>
          <p:spPr>
            <a:xfrm>
              <a:off x="2946400" y="35312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CA0682-0537-431D-83B7-CA8369CA0D76}"/>
                </a:ext>
              </a:extLst>
            </p:cNvPr>
            <p:cNvSpPr/>
            <p:nvPr/>
          </p:nvSpPr>
          <p:spPr>
            <a:xfrm>
              <a:off x="3352800" y="35318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3FD9FC3-8D13-49DB-A933-D1E048B86D04}"/>
                </a:ext>
              </a:extLst>
            </p:cNvPr>
            <p:cNvSpPr/>
            <p:nvPr/>
          </p:nvSpPr>
          <p:spPr>
            <a:xfrm>
              <a:off x="3759200" y="35315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AC45BF9-1740-4C45-800A-FFAF3F0EBA2E}"/>
                </a:ext>
              </a:extLst>
            </p:cNvPr>
            <p:cNvSpPr/>
            <p:nvPr/>
          </p:nvSpPr>
          <p:spPr>
            <a:xfrm>
              <a:off x="4165600" y="35315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A488075-287D-4AF5-92C1-7FA91073EFAC}"/>
                </a:ext>
              </a:extLst>
            </p:cNvPr>
            <p:cNvSpPr/>
            <p:nvPr/>
          </p:nvSpPr>
          <p:spPr>
            <a:xfrm>
              <a:off x="2540000" y="39370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519538E-FEB3-4FDD-9C76-2E1C993265FB}"/>
                </a:ext>
              </a:extLst>
            </p:cNvPr>
            <p:cNvSpPr/>
            <p:nvPr/>
          </p:nvSpPr>
          <p:spPr>
            <a:xfrm>
              <a:off x="2946400" y="39376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3CE646E-2885-4E42-8E61-1300F85AC0FC}"/>
                </a:ext>
              </a:extLst>
            </p:cNvPr>
            <p:cNvSpPr/>
            <p:nvPr/>
          </p:nvSpPr>
          <p:spPr>
            <a:xfrm>
              <a:off x="3352800" y="39382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4DBD505-2868-4DFC-8FE2-9DC3B0291E44}"/>
                </a:ext>
              </a:extLst>
            </p:cNvPr>
            <p:cNvSpPr/>
            <p:nvPr/>
          </p:nvSpPr>
          <p:spPr>
            <a:xfrm>
              <a:off x="3759200" y="39379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1B37B68-7C3C-48FA-B4E5-41E444D33ECE}"/>
                </a:ext>
              </a:extLst>
            </p:cNvPr>
            <p:cNvSpPr/>
            <p:nvPr/>
          </p:nvSpPr>
          <p:spPr>
            <a:xfrm>
              <a:off x="4165600" y="39379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C33D2B5-E677-431D-A92A-ECEE2AC4D971}"/>
                </a:ext>
              </a:extLst>
            </p:cNvPr>
            <p:cNvSpPr/>
            <p:nvPr/>
          </p:nvSpPr>
          <p:spPr>
            <a:xfrm>
              <a:off x="2540000" y="43283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8D9D448-95C8-437F-96D0-55CF482D6211}"/>
                </a:ext>
              </a:extLst>
            </p:cNvPr>
            <p:cNvSpPr/>
            <p:nvPr/>
          </p:nvSpPr>
          <p:spPr>
            <a:xfrm>
              <a:off x="2946400" y="43289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D0006C3-95CD-4B2A-8701-95F56240BBAA}"/>
                </a:ext>
              </a:extLst>
            </p:cNvPr>
            <p:cNvSpPr/>
            <p:nvPr/>
          </p:nvSpPr>
          <p:spPr>
            <a:xfrm>
              <a:off x="3352800" y="43295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B876B20-3CD0-4A1A-8383-547AAF694B08}"/>
                </a:ext>
              </a:extLst>
            </p:cNvPr>
            <p:cNvSpPr/>
            <p:nvPr/>
          </p:nvSpPr>
          <p:spPr>
            <a:xfrm>
              <a:off x="3759200" y="43292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95B0BF1-B14E-449D-9A1D-1676A958387F}"/>
                </a:ext>
              </a:extLst>
            </p:cNvPr>
            <p:cNvSpPr/>
            <p:nvPr/>
          </p:nvSpPr>
          <p:spPr>
            <a:xfrm>
              <a:off x="4165600" y="43292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29CAE25-0583-4CF1-87F5-587F024EFC5B}"/>
                </a:ext>
              </a:extLst>
            </p:cNvPr>
            <p:cNvSpPr/>
            <p:nvPr/>
          </p:nvSpPr>
          <p:spPr>
            <a:xfrm>
              <a:off x="2540000" y="47347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5AC91F1-3A5F-4887-8F8A-60BFA220B4EE}"/>
                </a:ext>
              </a:extLst>
            </p:cNvPr>
            <p:cNvSpPr/>
            <p:nvPr/>
          </p:nvSpPr>
          <p:spPr>
            <a:xfrm>
              <a:off x="2946400" y="47353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3D8EF4B-23C8-415C-81D1-4499D861A5B9}"/>
                </a:ext>
              </a:extLst>
            </p:cNvPr>
            <p:cNvSpPr/>
            <p:nvPr/>
          </p:nvSpPr>
          <p:spPr>
            <a:xfrm>
              <a:off x="3352800" y="47359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9E99E69-B99D-4BFD-8313-193311127D07}"/>
                </a:ext>
              </a:extLst>
            </p:cNvPr>
            <p:cNvSpPr/>
            <p:nvPr/>
          </p:nvSpPr>
          <p:spPr>
            <a:xfrm>
              <a:off x="3759200" y="47356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EB84510-D40D-41B1-A3C1-EF111877AE3D}"/>
                </a:ext>
              </a:extLst>
            </p:cNvPr>
            <p:cNvSpPr/>
            <p:nvPr/>
          </p:nvSpPr>
          <p:spPr>
            <a:xfrm>
              <a:off x="4165600" y="4735615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071BC5C-6B3E-4A96-995C-5BEF83825D4A}"/>
                </a:ext>
              </a:extLst>
            </p:cNvPr>
            <p:cNvSpPr/>
            <p:nvPr/>
          </p:nvSpPr>
          <p:spPr>
            <a:xfrm>
              <a:off x="2554514" y="51544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0B01CF-4EDF-4057-9DF6-9006F4187319}"/>
                </a:ext>
              </a:extLst>
            </p:cNvPr>
            <p:cNvSpPr/>
            <p:nvPr/>
          </p:nvSpPr>
          <p:spPr>
            <a:xfrm>
              <a:off x="2960914" y="51550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AE10A2E-B14A-4211-9653-E192ADF75BF1}"/>
                </a:ext>
              </a:extLst>
            </p:cNvPr>
            <p:cNvSpPr/>
            <p:nvPr/>
          </p:nvSpPr>
          <p:spPr>
            <a:xfrm>
              <a:off x="3367314" y="51556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D27D25E-2782-44D7-B307-568E98DCA7DF}"/>
                </a:ext>
              </a:extLst>
            </p:cNvPr>
            <p:cNvSpPr/>
            <p:nvPr/>
          </p:nvSpPr>
          <p:spPr>
            <a:xfrm>
              <a:off x="3773714" y="51553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E967141-14D4-4293-B320-54ABA6A2DE65}"/>
                </a:ext>
              </a:extLst>
            </p:cNvPr>
            <p:cNvSpPr/>
            <p:nvPr/>
          </p:nvSpPr>
          <p:spPr>
            <a:xfrm>
              <a:off x="4180114" y="51553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1631FF6-99BA-4B38-8101-E7DA7A45470F}"/>
                </a:ext>
              </a:extLst>
            </p:cNvPr>
            <p:cNvSpPr/>
            <p:nvPr/>
          </p:nvSpPr>
          <p:spPr>
            <a:xfrm>
              <a:off x="2554514" y="55608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651E2EF-502D-4D35-9639-24306C5A97BE}"/>
                </a:ext>
              </a:extLst>
            </p:cNvPr>
            <p:cNvSpPr/>
            <p:nvPr/>
          </p:nvSpPr>
          <p:spPr>
            <a:xfrm>
              <a:off x="2960914" y="55614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BB69281-BD88-4117-BA38-290A5C96003E}"/>
                </a:ext>
              </a:extLst>
            </p:cNvPr>
            <p:cNvSpPr/>
            <p:nvPr/>
          </p:nvSpPr>
          <p:spPr>
            <a:xfrm>
              <a:off x="3367314" y="55620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102AA90-1113-4C45-99F2-F0A3E707286B}"/>
                </a:ext>
              </a:extLst>
            </p:cNvPr>
            <p:cNvSpPr/>
            <p:nvPr/>
          </p:nvSpPr>
          <p:spPr>
            <a:xfrm>
              <a:off x="3773714" y="55617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1803B2A-301F-4833-AD1D-7043248DEE50}"/>
                </a:ext>
              </a:extLst>
            </p:cNvPr>
            <p:cNvSpPr/>
            <p:nvPr/>
          </p:nvSpPr>
          <p:spPr>
            <a:xfrm>
              <a:off x="4180114" y="5561786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0C486D4A-A51A-43D2-8765-1EBD7606C7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4103" y="2103447"/>
            <a:ext cx="3995615" cy="3876933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220FC5A-7F9A-4B38-B026-396F94BF8954}"/>
              </a:ext>
            </a:extLst>
          </p:cNvPr>
          <p:cNvGrpSpPr/>
          <p:nvPr/>
        </p:nvGrpSpPr>
        <p:grpSpPr>
          <a:xfrm>
            <a:off x="8934175" y="3303391"/>
            <a:ext cx="182068" cy="1510712"/>
            <a:chOff x="8795657" y="3202632"/>
            <a:chExt cx="182068" cy="151071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EBE0941-8561-499F-8E5F-6993D865C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3393" y="3202632"/>
              <a:ext cx="0" cy="151071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2498D61-9019-4CA4-BD65-19B2C805743F}"/>
                </a:ext>
              </a:extLst>
            </p:cNvPr>
            <p:cNvSpPr/>
            <p:nvPr/>
          </p:nvSpPr>
          <p:spPr>
            <a:xfrm>
              <a:off x="8795657" y="3978024"/>
              <a:ext cx="182068" cy="735317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pic>
        <p:nvPicPr>
          <p:cNvPr id="149" name="Picture 148">
            <a:extLst>
              <a:ext uri="{FF2B5EF4-FFF2-40B4-BE49-F238E27FC236}">
                <a16:creationId xmlns:a16="http://schemas.microsoft.com/office/drawing/2014/main" id="{22414223-49B9-442B-A873-BAC2B2613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/>
        </p:blipFill>
        <p:spPr>
          <a:xfrm>
            <a:off x="2312182" y="3022520"/>
            <a:ext cx="427318" cy="211544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26F1FB9-A8C7-4E6B-908B-AD95A95A5428}"/>
              </a:ext>
            </a:extLst>
          </p:cNvPr>
          <p:cNvGrpSpPr/>
          <p:nvPr/>
        </p:nvGrpSpPr>
        <p:grpSpPr>
          <a:xfrm>
            <a:off x="2312182" y="2213113"/>
            <a:ext cx="1225603" cy="2033201"/>
            <a:chOff x="1314397" y="1905000"/>
            <a:chExt cx="1225603" cy="203320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3D0372-EAC1-4DFA-B52A-F0240A69F65C}"/>
                </a:ext>
              </a:extLst>
            </p:cNvPr>
            <p:cNvSpPr/>
            <p:nvPr/>
          </p:nvSpPr>
          <p:spPr>
            <a:xfrm>
              <a:off x="1727200" y="19050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D31AAE-0C05-4B89-A489-80CF4FED24CB}"/>
                </a:ext>
              </a:extLst>
            </p:cNvPr>
            <p:cNvSpPr/>
            <p:nvPr/>
          </p:nvSpPr>
          <p:spPr>
            <a:xfrm>
              <a:off x="2133600" y="19050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EADC8FB-C39C-4FBD-943B-E555972CA70A}"/>
                </a:ext>
              </a:extLst>
            </p:cNvPr>
            <p:cNvSpPr/>
            <p:nvPr/>
          </p:nvSpPr>
          <p:spPr>
            <a:xfrm>
              <a:off x="1727200" y="23114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BD32A04-AFA1-48C2-90E4-FD05CB8ADFD8}"/>
                </a:ext>
              </a:extLst>
            </p:cNvPr>
            <p:cNvSpPr/>
            <p:nvPr/>
          </p:nvSpPr>
          <p:spPr>
            <a:xfrm>
              <a:off x="2133600" y="23114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6AC748-3A62-47BF-B37F-FAE46B89B338}"/>
                </a:ext>
              </a:extLst>
            </p:cNvPr>
            <p:cNvSpPr/>
            <p:nvPr/>
          </p:nvSpPr>
          <p:spPr>
            <a:xfrm>
              <a:off x="1727200" y="27169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4F1A22B-D71D-4546-905D-CB48ED04DA94}"/>
                </a:ext>
              </a:extLst>
            </p:cNvPr>
            <p:cNvSpPr/>
            <p:nvPr/>
          </p:nvSpPr>
          <p:spPr>
            <a:xfrm>
              <a:off x="2133600" y="27169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1E024E3-DBBE-43C3-B054-5228BBC11900}"/>
                </a:ext>
              </a:extLst>
            </p:cNvPr>
            <p:cNvSpPr/>
            <p:nvPr/>
          </p:nvSpPr>
          <p:spPr>
            <a:xfrm>
              <a:off x="1320800" y="31236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C7318FD-3AE6-49F3-9E77-95BF888BCD00}"/>
                </a:ext>
              </a:extLst>
            </p:cNvPr>
            <p:cNvSpPr/>
            <p:nvPr/>
          </p:nvSpPr>
          <p:spPr>
            <a:xfrm>
              <a:off x="1727200" y="31233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C404C82-B3BC-4EF2-8F8B-418E4A4AB8EC}"/>
                </a:ext>
              </a:extLst>
            </p:cNvPr>
            <p:cNvSpPr/>
            <p:nvPr/>
          </p:nvSpPr>
          <p:spPr>
            <a:xfrm>
              <a:off x="2133600" y="3123300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0438A31-B386-414E-96AD-CE9E0E8AD03C}"/>
                </a:ext>
              </a:extLst>
            </p:cNvPr>
            <p:cNvSpPr/>
            <p:nvPr/>
          </p:nvSpPr>
          <p:spPr>
            <a:xfrm>
              <a:off x="1320800" y="35318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80F9750-F60B-464C-B737-8DF82B1F7ADD}"/>
                </a:ext>
              </a:extLst>
            </p:cNvPr>
            <p:cNvSpPr/>
            <p:nvPr/>
          </p:nvSpPr>
          <p:spPr>
            <a:xfrm>
              <a:off x="1727200" y="35315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445F80-7100-4BA3-BFF7-176E2C4CCA53}"/>
                </a:ext>
              </a:extLst>
            </p:cNvPr>
            <p:cNvSpPr/>
            <p:nvPr/>
          </p:nvSpPr>
          <p:spPr>
            <a:xfrm>
              <a:off x="2133600" y="3531501"/>
              <a:ext cx="406400" cy="406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DEAD3018-562B-4EC1-B2A2-54D1CF514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314397" y="2925951"/>
              <a:ext cx="427318" cy="21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0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Rot by="1800000">
                                      <p:cBhvr>
                                        <p:cTn id="6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-panther-theme-music-box 12 sec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12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18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 life graphing clipped">
            <a:hlinkClick r:id="" action="ppaction://media"/>
            <a:extLst>
              <a:ext uri="{FF2B5EF4-FFF2-40B4-BE49-F238E27FC236}">
                <a16:creationId xmlns:a16="http://schemas.microsoft.com/office/drawing/2014/main" id="{A3135D65-13E1-4E42-AA00-FDE818794A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317" y="992881"/>
            <a:ext cx="10989365" cy="4872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FD7F9-E01B-46FC-B38B-A09BCEB28D25}"/>
              </a:ext>
            </a:extLst>
          </p:cNvPr>
          <p:cNvSpPr txBox="1"/>
          <p:nvPr/>
        </p:nvSpPr>
        <p:spPr>
          <a:xfrm>
            <a:off x="298174" y="238539"/>
            <a:ext cx="12073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/>
              <a:t>Here is how to graph the half life function.</a:t>
            </a:r>
          </a:p>
        </p:txBody>
      </p:sp>
    </p:spTree>
    <p:extLst>
      <p:ext uri="{BB962C8B-B14F-4D97-AF65-F5344CB8AC3E}">
        <p14:creationId xmlns:p14="http://schemas.microsoft.com/office/powerpoint/2010/main" val="30007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E6D387-D2A7-4E26-8A04-E099F853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62" y="2588217"/>
            <a:ext cx="3275875" cy="3813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3D75A-50E1-4622-AF14-745AC2C57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081" y="2588217"/>
            <a:ext cx="3275875" cy="3813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8FFB0-2D33-4A28-9603-EECBC25B8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10" y="2588217"/>
            <a:ext cx="3275875" cy="3813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2CF4D-77CD-4570-A889-CF71AF29BD94}"/>
                  </a:ext>
                </a:extLst>
              </p:cNvPr>
              <p:cNvSpPr txBox="1"/>
              <p:nvPr/>
            </p:nvSpPr>
            <p:spPr>
              <a:xfrm>
                <a:off x="9003920" y="852406"/>
                <a:ext cx="20681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i="0">
                              <a:latin typeface="Cambria Math" panose="02040503050406030204" pitchFamily="18" charset="0"/>
                            </a:rPr>
                            <m:t>0.75</m:t>
                          </m:r>
                        </m:e>
                        <m:sup>
                          <m:r>
                            <a:rPr lang="en-N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2CF4D-77CD-4570-A889-CF71AF29B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920" y="852406"/>
                <a:ext cx="206819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07C912-BA58-43FF-856C-8DF6DA1FB9BB}"/>
                  </a:ext>
                </a:extLst>
              </p:cNvPr>
              <p:cNvSpPr txBox="1"/>
              <p:nvPr/>
            </p:nvSpPr>
            <p:spPr>
              <a:xfrm>
                <a:off x="5189348" y="852405"/>
                <a:ext cx="14638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N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07C912-BA58-43FF-856C-8DF6DA1FB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48" y="852405"/>
                <a:ext cx="146386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6465E-F264-4EA4-9670-AE4EBAF40F79}"/>
                  </a:ext>
                </a:extLst>
              </p:cNvPr>
              <p:cNvSpPr txBox="1"/>
              <p:nvPr/>
            </p:nvSpPr>
            <p:spPr>
              <a:xfrm>
                <a:off x="754250" y="852406"/>
                <a:ext cx="14638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NZ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NZ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6465E-F264-4EA4-9670-AE4EBAF40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0" y="852406"/>
                <a:ext cx="146386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64306D1-5E7B-4EC1-8C23-628D03EAE2A1}"/>
              </a:ext>
            </a:extLst>
          </p:cNvPr>
          <p:cNvSpPr/>
          <p:nvPr/>
        </p:nvSpPr>
        <p:spPr>
          <a:xfrm>
            <a:off x="433953" y="5641383"/>
            <a:ext cx="273803" cy="232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A8B9DA-6FD2-4C54-A10E-C16877F5B33E}"/>
              </a:ext>
            </a:extLst>
          </p:cNvPr>
          <p:cNvSpPr/>
          <p:nvPr/>
        </p:nvSpPr>
        <p:spPr>
          <a:xfrm>
            <a:off x="4569418" y="3577524"/>
            <a:ext cx="273803" cy="232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816685-189C-4451-BF00-A291B9EAAC44}"/>
              </a:ext>
            </a:extLst>
          </p:cNvPr>
          <p:cNvSpPr/>
          <p:nvPr/>
        </p:nvSpPr>
        <p:spPr>
          <a:xfrm>
            <a:off x="8484752" y="5641382"/>
            <a:ext cx="273803" cy="232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56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AD45E8-2E67-4B06-B4D9-BD04291DD29E}"/>
</file>

<file path=customXml/itemProps2.xml><?xml version="1.0" encoding="utf-8"?>
<ds:datastoreItem xmlns:ds="http://schemas.openxmlformats.org/officeDocument/2006/customXml" ds:itemID="{EC153322-5AC8-4168-AFD2-7A569BDCF7D9}"/>
</file>

<file path=customXml/itemProps3.xml><?xml version="1.0" encoding="utf-8"?>
<ds:datastoreItem xmlns:ds="http://schemas.openxmlformats.org/officeDocument/2006/customXml" ds:itemID="{042E0F7D-F6A4-48B3-9FB4-03FE506C2E9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179</Words>
  <Application>Microsoft Macintosh PowerPoint</Application>
  <PresentationFormat>Widescreen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4</cp:revision>
  <dcterms:created xsi:type="dcterms:W3CDTF">2019-11-15T01:04:07Z</dcterms:created>
  <dcterms:modified xsi:type="dcterms:W3CDTF">2019-11-28T01:11:22Z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